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7"/>
  </p:notesMasterIdLst>
  <p:sldIdLst>
    <p:sldId id="256" r:id="rId2"/>
    <p:sldId id="257" r:id="rId3"/>
    <p:sldId id="260" r:id="rId4"/>
    <p:sldId id="258" r:id="rId5"/>
    <p:sldId id="259" r:id="rId6"/>
  </p:sldIdLst>
  <p:sldSz cx="7559675" cy="10691813"/>
  <p:notesSz cx="6858000" cy="9144000"/>
  <p:embeddedFontLst>
    <p:embeddedFont>
      <p:font typeface="Arial Black" panose="020B0A04020102020204" pitchFamily="34" charset="0"/>
      <p:regular r:id="rId8"/>
      <p:bold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94">
          <p15:clr>
            <a:srgbClr val="A4A3A4"/>
          </p15:clr>
        </p15:guide>
        <p15:guide id="2" orient="horz" pos="6339">
          <p15:clr>
            <a:srgbClr val="A4A3A4"/>
          </p15:clr>
        </p15:guide>
        <p15:guide id="3" pos="4399">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1" roundtripDataSignature="AMtx7mjXBhP7TGTZeEfvZ5KVtkMpCkiRk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924" y="90"/>
      </p:cViewPr>
      <p:guideLst>
        <p:guide pos="294"/>
        <p:guide orient="horz" pos="6339"/>
        <p:guide pos="439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presProps" Target="pres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customschemas.google.com/relationships/presentationmetadata" Target="metadata"/><Relationship Id="rId5" Type="http://schemas.openxmlformats.org/officeDocument/2006/relationships/slide" Target="slides/slide4.xml"/><Relationship Id="rId15" Type="http://schemas.openxmlformats.org/officeDocument/2006/relationships/tableStyles" Target="tableStyles.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s Forsberg (RF-SISU Örebro län)" userId="8389ac24-e803-46d6-a11c-cba2dd639827" providerId="ADAL" clId="{6477A8D0-B4A8-4CC2-AE6B-706E4B6900C2}"/>
    <pc:docChg chg="addSld modSld">
      <pc:chgData name="Lucas Forsberg (RF-SISU Örebro län)" userId="8389ac24-e803-46d6-a11c-cba2dd639827" providerId="ADAL" clId="{6477A8D0-B4A8-4CC2-AE6B-706E4B6900C2}" dt="2024-12-13T10:35:53.977" v="98" actId="1076"/>
      <pc:docMkLst>
        <pc:docMk/>
      </pc:docMkLst>
      <pc:sldChg chg="modSp mod">
        <pc:chgData name="Lucas Forsberg (RF-SISU Örebro län)" userId="8389ac24-e803-46d6-a11c-cba2dd639827" providerId="ADAL" clId="{6477A8D0-B4A8-4CC2-AE6B-706E4B6900C2}" dt="2024-12-13T10:19:23.487" v="33"/>
        <pc:sldMkLst>
          <pc:docMk/>
          <pc:sldMk cId="0" sldId="256"/>
        </pc:sldMkLst>
        <pc:spChg chg="mod">
          <ac:chgData name="Lucas Forsberg (RF-SISU Örebro län)" userId="8389ac24-e803-46d6-a11c-cba2dd639827" providerId="ADAL" clId="{6477A8D0-B4A8-4CC2-AE6B-706E4B6900C2}" dt="2024-12-13T10:16:41.220" v="19" actId="20577"/>
          <ac:spMkLst>
            <pc:docMk/>
            <pc:sldMk cId="0" sldId="256"/>
            <ac:spMk id="24" creationId="{00000000-0000-0000-0000-000000000000}"/>
          </ac:spMkLst>
        </pc:spChg>
        <pc:spChg chg="mod">
          <ac:chgData name="Lucas Forsberg (RF-SISU Örebro län)" userId="8389ac24-e803-46d6-a11c-cba2dd639827" providerId="ADAL" clId="{6477A8D0-B4A8-4CC2-AE6B-706E4B6900C2}" dt="2024-12-13T10:19:23.487" v="33"/>
          <ac:spMkLst>
            <pc:docMk/>
            <pc:sldMk cId="0" sldId="256"/>
            <ac:spMk id="25" creationId="{00000000-0000-0000-0000-000000000000}"/>
          </ac:spMkLst>
        </pc:spChg>
      </pc:sldChg>
      <pc:sldChg chg="modSp mod">
        <pc:chgData name="Lucas Forsberg (RF-SISU Örebro län)" userId="8389ac24-e803-46d6-a11c-cba2dd639827" providerId="ADAL" clId="{6477A8D0-B4A8-4CC2-AE6B-706E4B6900C2}" dt="2024-12-13T10:21:25.854" v="79" actId="20577"/>
        <pc:sldMkLst>
          <pc:docMk/>
          <pc:sldMk cId="0" sldId="257"/>
        </pc:sldMkLst>
        <pc:spChg chg="mod">
          <ac:chgData name="Lucas Forsberg (RF-SISU Örebro län)" userId="8389ac24-e803-46d6-a11c-cba2dd639827" providerId="ADAL" clId="{6477A8D0-B4A8-4CC2-AE6B-706E4B6900C2}" dt="2024-12-13T10:19:44.386" v="38" actId="1076"/>
          <ac:spMkLst>
            <pc:docMk/>
            <pc:sldMk cId="0" sldId="257"/>
            <ac:spMk id="34" creationId="{00000000-0000-0000-0000-000000000000}"/>
          </ac:spMkLst>
        </pc:spChg>
        <pc:spChg chg="mod">
          <ac:chgData name="Lucas Forsberg (RF-SISU Örebro län)" userId="8389ac24-e803-46d6-a11c-cba2dd639827" providerId="ADAL" clId="{6477A8D0-B4A8-4CC2-AE6B-706E4B6900C2}" dt="2024-12-13T10:21:25.854" v="79" actId="20577"/>
          <ac:spMkLst>
            <pc:docMk/>
            <pc:sldMk cId="0" sldId="257"/>
            <ac:spMk id="36" creationId="{00000000-0000-0000-0000-000000000000}"/>
          </ac:spMkLst>
        </pc:spChg>
        <pc:picChg chg="mod">
          <ac:chgData name="Lucas Forsberg (RF-SISU Örebro län)" userId="8389ac24-e803-46d6-a11c-cba2dd639827" providerId="ADAL" clId="{6477A8D0-B4A8-4CC2-AE6B-706E4B6900C2}" dt="2024-12-13T10:19:58.095" v="39" actId="1076"/>
          <ac:picMkLst>
            <pc:docMk/>
            <pc:sldMk cId="0" sldId="257"/>
            <ac:picMk id="38" creationId="{00000000-0000-0000-0000-000000000000}"/>
          </ac:picMkLst>
        </pc:picChg>
      </pc:sldChg>
      <pc:sldChg chg="modSp mod">
        <pc:chgData name="Lucas Forsberg (RF-SISU Örebro län)" userId="8389ac24-e803-46d6-a11c-cba2dd639827" providerId="ADAL" clId="{6477A8D0-B4A8-4CC2-AE6B-706E4B6900C2}" dt="2024-12-13T10:22:06.380" v="89" actId="20577"/>
        <pc:sldMkLst>
          <pc:docMk/>
          <pc:sldMk cId="0" sldId="258"/>
        </pc:sldMkLst>
        <pc:spChg chg="mod">
          <ac:chgData name="Lucas Forsberg (RF-SISU Örebro län)" userId="8389ac24-e803-46d6-a11c-cba2dd639827" providerId="ADAL" clId="{6477A8D0-B4A8-4CC2-AE6B-706E4B6900C2}" dt="2024-12-13T10:22:06.380" v="89" actId="20577"/>
          <ac:spMkLst>
            <pc:docMk/>
            <pc:sldMk cId="0" sldId="258"/>
            <ac:spMk id="47" creationId="{00000000-0000-0000-0000-000000000000}"/>
          </ac:spMkLst>
        </pc:spChg>
      </pc:sldChg>
      <pc:sldChg chg="modSp mod">
        <pc:chgData name="Lucas Forsberg (RF-SISU Örebro län)" userId="8389ac24-e803-46d6-a11c-cba2dd639827" providerId="ADAL" clId="{6477A8D0-B4A8-4CC2-AE6B-706E4B6900C2}" dt="2024-12-13T10:35:53.977" v="98" actId="1076"/>
        <pc:sldMkLst>
          <pc:docMk/>
          <pc:sldMk cId="0" sldId="259"/>
        </pc:sldMkLst>
        <pc:spChg chg="mod">
          <ac:chgData name="Lucas Forsberg (RF-SISU Örebro län)" userId="8389ac24-e803-46d6-a11c-cba2dd639827" providerId="ADAL" clId="{6477A8D0-B4A8-4CC2-AE6B-706E4B6900C2}" dt="2024-12-13T10:35:53.977" v="98" actId="1076"/>
          <ac:spMkLst>
            <pc:docMk/>
            <pc:sldMk cId="0" sldId="259"/>
            <ac:spMk id="58" creationId="{00000000-0000-0000-0000-000000000000}"/>
          </ac:spMkLst>
        </pc:spChg>
      </pc:sldChg>
      <pc:sldChg chg="modSp add mod">
        <pc:chgData name="Lucas Forsberg (RF-SISU Örebro län)" userId="8389ac24-e803-46d6-a11c-cba2dd639827" providerId="ADAL" clId="{6477A8D0-B4A8-4CC2-AE6B-706E4B6900C2}" dt="2024-12-13T10:21:02.178" v="66" actId="20577"/>
        <pc:sldMkLst>
          <pc:docMk/>
          <pc:sldMk cId="1902592566" sldId="260"/>
        </pc:sldMkLst>
        <pc:spChg chg="mod">
          <ac:chgData name="Lucas Forsberg (RF-SISU Örebro län)" userId="8389ac24-e803-46d6-a11c-cba2dd639827" providerId="ADAL" clId="{6477A8D0-B4A8-4CC2-AE6B-706E4B6900C2}" dt="2024-12-13T10:21:02.178" v="66" actId="20577"/>
          <ac:spMkLst>
            <pc:docMk/>
            <pc:sldMk cId="1902592566" sldId="260"/>
            <ac:spMk id="36" creationId="{B4347517-906C-4029-B07B-EBE2613F8B9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
        <p:cNvGrpSpPr/>
        <p:nvPr/>
      </p:nvGrpSpPr>
      <p:grpSpPr>
        <a:xfrm>
          <a:off x="0" y="0"/>
          <a:ext cx="0" cy="0"/>
          <a:chOff x="0" y="0"/>
          <a:chExt cx="0" cy="0"/>
        </a:xfrm>
      </p:grpSpPr>
      <p:sp>
        <p:nvSpPr>
          <p:cNvPr id="18" name="Google Shape;18;g2d2cc04261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 name="Google Shape;19;g2d2cc04261d_0_0: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
        <p:cNvGrpSpPr/>
        <p:nvPr/>
      </p:nvGrpSpPr>
      <p:grpSpPr>
        <a:xfrm>
          <a:off x="0" y="0"/>
          <a:ext cx="0" cy="0"/>
          <a:chOff x="0" y="0"/>
          <a:chExt cx="0" cy="0"/>
        </a:xfrm>
      </p:grpSpPr>
      <p:sp>
        <p:nvSpPr>
          <p:cNvPr id="29" name="Google Shape;29;g2d2cc04261d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 name="Google Shape;30;g2d2cc04261d_0_22: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
          <a:extLst>
            <a:ext uri="{FF2B5EF4-FFF2-40B4-BE49-F238E27FC236}">
              <a16:creationId xmlns:a16="http://schemas.microsoft.com/office/drawing/2014/main" id="{C74FFC87-98BE-0318-FCB6-F24D52556F1B}"/>
            </a:ext>
          </a:extLst>
        </p:cNvPr>
        <p:cNvGrpSpPr/>
        <p:nvPr/>
      </p:nvGrpSpPr>
      <p:grpSpPr>
        <a:xfrm>
          <a:off x="0" y="0"/>
          <a:ext cx="0" cy="0"/>
          <a:chOff x="0" y="0"/>
          <a:chExt cx="0" cy="0"/>
        </a:xfrm>
      </p:grpSpPr>
      <p:sp>
        <p:nvSpPr>
          <p:cNvPr id="29" name="Google Shape;29;g2d2cc04261d_0_22:notes">
            <a:extLst>
              <a:ext uri="{FF2B5EF4-FFF2-40B4-BE49-F238E27FC236}">
                <a16:creationId xmlns:a16="http://schemas.microsoft.com/office/drawing/2014/main" id="{90CE5368-16AA-EFD1-F8FF-FEA06232A33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 name="Google Shape;30;g2d2cc04261d_0_22:notes">
            <a:extLst>
              <a:ext uri="{FF2B5EF4-FFF2-40B4-BE49-F238E27FC236}">
                <a16:creationId xmlns:a16="http://schemas.microsoft.com/office/drawing/2014/main" id="{2A8BD757-BD1B-2CC0-0DC1-1AB2F8B0C562}"/>
              </a:ext>
            </a:extLst>
          </p:cNvPr>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07892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Google Shape;40;g2d2cc04261d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 name="Google Shape;41;g2d2cc04261d_0_44: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d2cc04261d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 name="Google Shape;52;g2d2cc04261d_0_66:notes"/>
          <p:cNvSpPr>
            <a:spLocks noGrp="1" noRot="1" noChangeAspect="1"/>
          </p:cNvSpPr>
          <p:nvPr>
            <p:ph type="sldImg" idx="2"/>
          </p:nvPr>
        </p:nvSpPr>
        <p:spPr>
          <a:xfrm>
            <a:off x="2216150" y="685800"/>
            <a:ext cx="24257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3_Mall 1">
  <p:cSld name="3_Mall 1">
    <p:spTree>
      <p:nvGrpSpPr>
        <p:cNvPr id="1" name="Shape 6"/>
        <p:cNvGrpSpPr/>
        <p:nvPr/>
      </p:nvGrpSpPr>
      <p:grpSpPr>
        <a:xfrm>
          <a:off x="0" y="0"/>
          <a:ext cx="0" cy="0"/>
          <a:chOff x="0" y="0"/>
          <a:chExt cx="0" cy="0"/>
        </a:xfrm>
      </p:grpSpPr>
      <p:sp>
        <p:nvSpPr>
          <p:cNvPr id="7" name="Google Shape;7;p4"/>
          <p:cNvSpPr>
            <a:spLocks noGrp="1"/>
          </p:cNvSpPr>
          <p:nvPr>
            <p:ph type="pic" idx="2"/>
          </p:nvPr>
        </p:nvSpPr>
        <p:spPr>
          <a:xfrm>
            <a:off x="-1" y="1"/>
            <a:ext cx="7559675" cy="3319670"/>
          </a:xfrm>
          <a:prstGeom prst="rect">
            <a:avLst/>
          </a:prstGeom>
          <a:noFill/>
          <a:ln>
            <a:noFill/>
          </a:ln>
        </p:spPr>
      </p:sp>
      <p:sp>
        <p:nvSpPr>
          <p:cNvPr id="8" name="Google Shape;8;p4"/>
          <p:cNvSpPr txBox="1">
            <a:spLocks noGrp="1"/>
          </p:cNvSpPr>
          <p:nvPr>
            <p:ph type="ctrTitle"/>
          </p:nvPr>
        </p:nvSpPr>
        <p:spPr>
          <a:xfrm>
            <a:off x="482453" y="2049524"/>
            <a:ext cx="6059935" cy="728998"/>
          </a:xfrm>
          <a:prstGeom prst="rect">
            <a:avLst/>
          </a:prstGeom>
          <a:noFill/>
          <a:ln>
            <a:noFill/>
          </a:ln>
        </p:spPr>
        <p:txBody>
          <a:bodyPr spcFirstLastPara="1" wrap="square" lIns="0" tIns="0" rIns="0" bIns="0" anchor="t" anchorCtr="0">
            <a:noAutofit/>
          </a:bodyPr>
          <a:lstStyle>
            <a:lvl1pPr marR="0" lvl="0" algn="l" rtl="0">
              <a:lnSpc>
                <a:spcPct val="90000"/>
              </a:lnSpc>
              <a:spcBef>
                <a:spcPts val="0"/>
              </a:spcBef>
              <a:spcAft>
                <a:spcPts val="0"/>
              </a:spcAft>
              <a:buClr>
                <a:schemeClr val="lt1"/>
              </a:buClr>
              <a:buSzPts val="3400"/>
              <a:buFont typeface="Arial Black"/>
              <a:buNone/>
              <a:defRPr sz="3400" b="0" i="0" u="none" strike="noStrike" cap="none">
                <a:solidFill>
                  <a:schemeClr val="lt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 name="Google Shape;9;p4"/>
          <p:cNvSpPr txBox="1">
            <a:spLocks noGrp="1"/>
          </p:cNvSpPr>
          <p:nvPr>
            <p:ph type="body" idx="1"/>
          </p:nvPr>
        </p:nvSpPr>
        <p:spPr>
          <a:xfrm>
            <a:off x="482453" y="3718599"/>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body" idx="3"/>
          </p:nvPr>
        </p:nvSpPr>
        <p:spPr>
          <a:xfrm>
            <a:off x="482453" y="1747032"/>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lt1"/>
              </a:buClr>
              <a:buSzPts val="1100"/>
              <a:buFont typeface="Arial"/>
              <a:buNone/>
              <a:defRPr sz="1100" b="1" i="0" u="none" strike="noStrike" cap="none">
                <a:solidFill>
                  <a:schemeClr val="lt1"/>
                </a:solidFill>
                <a:latin typeface="Arial Black"/>
                <a:ea typeface="Arial Black"/>
                <a:cs typeface="Arial Black"/>
                <a:sym typeface="Arial Black"/>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pic>
        <p:nvPicPr>
          <p:cNvPr id="11" name="Google Shape;11;p4"/>
          <p:cNvPicPr preferRelativeResize="0"/>
          <p:nvPr/>
        </p:nvPicPr>
        <p:blipFill rotWithShape="1">
          <a:blip r:embed="rId2">
            <a:alphaModFix/>
          </a:blip>
          <a:srcRect/>
          <a:stretch/>
        </p:blipFill>
        <p:spPr>
          <a:xfrm>
            <a:off x="6055112" y="402809"/>
            <a:ext cx="937588" cy="87932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ll 1">
  <p:cSld name="Mall 1">
    <p:spTree>
      <p:nvGrpSpPr>
        <p:cNvPr id="1" name="Shape 12"/>
        <p:cNvGrpSpPr/>
        <p:nvPr/>
      </p:nvGrpSpPr>
      <p:grpSpPr>
        <a:xfrm>
          <a:off x="0" y="0"/>
          <a:ext cx="0" cy="0"/>
          <a:chOff x="0" y="0"/>
          <a:chExt cx="0" cy="0"/>
        </a:xfrm>
      </p:grpSpPr>
      <p:sp>
        <p:nvSpPr>
          <p:cNvPr id="13" name="Google Shape;13;p5"/>
          <p:cNvSpPr txBox="1">
            <a:spLocks noGrp="1"/>
          </p:cNvSpPr>
          <p:nvPr>
            <p:ph type="body" idx="1"/>
          </p:nvPr>
        </p:nvSpPr>
        <p:spPr>
          <a:xfrm>
            <a:off x="842670" y="1958813"/>
            <a:ext cx="3090623" cy="358299"/>
          </a:xfrm>
          <a:prstGeom prst="rect">
            <a:avLst/>
          </a:prstGeom>
          <a:noFill/>
          <a:ln>
            <a:noFill/>
          </a:ln>
        </p:spPr>
        <p:txBody>
          <a:bodyPr spcFirstLastPara="1" wrap="square" lIns="0" tIns="0" rIns="0" bIns="0" anchor="t" anchorCtr="0">
            <a:noAutofit/>
          </a:bodyPr>
          <a:lstStyle>
            <a:lvl1pPr marL="457200" marR="0" lvl="0" indent="-228600" algn="l" rtl="0">
              <a:lnSpc>
                <a:spcPct val="90000"/>
              </a:lnSpc>
              <a:spcBef>
                <a:spcPts val="0"/>
              </a:spcBef>
              <a:spcAft>
                <a:spcPts val="0"/>
              </a:spcAft>
              <a:buClr>
                <a:schemeClr val="dk1"/>
              </a:buClr>
              <a:buSzPts val="1100"/>
              <a:buFont typeface="Arial"/>
              <a:buNone/>
              <a:defRPr sz="1100" b="0" i="1" u="none" strike="noStrike" cap="none">
                <a:solidFill>
                  <a:schemeClr val="dk1"/>
                </a:solidFill>
                <a:latin typeface="Arial"/>
                <a:ea typeface="Arial"/>
                <a:cs typeface="Arial"/>
                <a:sym typeface="Arial"/>
              </a:defRPr>
            </a:lvl1pPr>
            <a:lvl2pPr marL="914400" marR="0" lvl="1" indent="-228600" algn="l" rtl="0">
              <a:lnSpc>
                <a:spcPct val="90000"/>
              </a:lnSpc>
              <a:spcBef>
                <a:spcPts val="413"/>
              </a:spcBef>
              <a:spcAft>
                <a:spcPts val="0"/>
              </a:spcAft>
              <a:buClr>
                <a:schemeClr val="dk1"/>
              </a:buClr>
              <a:buSzPts val="1100"/>
              <a:buFont typeface="Arial"/>
              <a:buNone/>
              <a:defRPr sz="1100" b="1" i="0" u="none" strike="noStrike" cap="none">
                <a:solidFill>
                  <a:schemeClr val="dk1"/>
                </a:solidFill>
                <a:latin typeface="Arial"/>
                <a:ea typeface="Arial"/>
                <a:cs typeface="Arial"/>
                <a:sym typeface="Arial"/>
              </a:defRPr>
            </a:lvl2pPr>
            <a:lvl3pPr marL="1371600" marR="0" lvl="2"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body" idx="2"/>
          </p:nvPr>
        </p:nvSpPr>
        <p:spPr>
          <a:xfrm>
            <a:off x="842670" y="2533175"/>
            <a:ext cx="6059935" cy="472694"/>
          </a:xfrm>
          <a:prstGeom prst="rect">
            <a:avLst/>
          </a:prstGeom>
          <a:noFill/>
          <a:ln>
            <a:noFill/>
          </a:ln>
        </p:spPr>
        <p:txBody>
          <a:bodyPr spcFirstLastPara="1" wrap="square" lIns="0" tIns="0" rIns="0" bIns="0" anchor="t" anchorCtr="0">
            <a:noAutofit/>
          </a:bodyPr>
          <a:lstStyle>
            <a:lvl1pPr marL="457200" marR="0" lvl="0" indent="-228600" algn="l" rtl="0">
              <a:lnSpc>
                <a:spcPct val="110000"/>
              </a:lnSpc>
              <a:spcBef>
                <a:spcPts val="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10000"/>
              </a:lnSpc>
              <a:spcBef>
                <a:spcPts val="600"/>
              </a:spcBef>
              <a:spcAft>
                <a:spcPts val="0"/>
              </a:spcAft>
              <a:buClr>
                <a:srgbClr val="0065B0"/>
              </a:buClr>
              <a:buSzPts val="1400"/>
              <a:buFont typeface="Arial"/>
              <a:buNone/>
              <a:defRPr sz="1400" b="1" i="0" u="none" strike="noStrike" cap="none">
                <a:solidFill>
                  <a:srgbClr val="0065B0"/>
                </a:solidFill>
                <a:latin typeface="Arial Black"/>
                <a:ea typeface="Arial Black"/>
                <a:cs typeface="Arial Black"/>
                <a:sym typeface="Arial Black"/>
              </a:defRPr>
            </a:lvl2pPr>
            <a:lvl3pPr marL="1371600" marR="0" lvl="2" indent="-228600" algn="l" rtl="0">
              <a:lnSpc>
                <a:spcPct val="90000"/>
              </a:lnSpc>
              <a:spcBef>
                <a:spcPts val="600"/>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90000"/>
              </a:lnSpc>
              <a:spcBef>
                <a:spcPts val="413"/>
              </a:spcBef>
              <a:spcAft>
                <a:spcPts val="0"/>
              </a:spcAft>
              <a:buClr>
                <a:schemeClr val="dk1"/>
              </a:buClr>
              <a:buSzPts val="1100"/>
              <a:buFont typeface="Arial"/>
              <a:buNone/>
              <a:defRPr sz="1100" b="0" i="0" u="none" strike="noStrike" cap="none">
                <a:solidFill>
                  <a:schemeClr val="dk1"/>
                </a:solidFill>
                <a:latin typeface="Arial"/>
                <a:ea typeface="Arial"/>
                <a:cs typeface="Arial"/>
                <a:sym typeface="Arial"/>
              </a:defRPr>
            </a:lvl5pPr>
            <a:lvl6pPr marL="2743200" marR="0" lvl="5"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6pPr>
            <a:lvl7pPr marL="3200400" marR="0" lvl="6"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7pPr>
            <a:lvl8pPr marL="3657600" marR="0" lvl="7"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8pPr>
            <a:lvl9pPr marL="4114800" marR="0" lvl="8" indent="-323088" algn="l" rtl="0">
              <a:lnSpc>
                <a:spcPct val="90000"/>
              </a:lnSpc>
              <a:spcBef>
                <a:spcPts val="413"/>
              </a:spcBef>
              <a:spcAft>
                <a:spcPts val="0"/>
              </a:spcAft>
              <a:buClr>
                <a:schemeClr val="dk1"/>
              </a:buClr>
              <a:buSzPts val="1488"/>
              <a:buFont typeface="Arial"/>
              <a:buChar char="•"/>
              <a:defRPr sz="1488" b="0" i="0" u="none" strike="noStrike" cap="none">
                <a:solidFill>
                  <a:schemeClr val="dk1"/>
                </a:solidFill>
                <a:latin typeface="Calibri"/>
                <a:ea typeface="Calibri"/>
                <a:cs typeface="Calibri"/>
                <a:sym typeface="Calibri"/>
              </a:defRPr>
            </a:lvl9pPr>
          </a:lstStyle>
          <a:p>
            <a:endParaRPr/>
          </a:p>
        </p:txBody>
      </p:sp>
      <p:sp>
        <p:nvSpPr>
          <p:cNvPr id="15" name="Google Shape;15;p5"/>
          <p:cNvSpPr/>
          <p:nvPr/>
        </p:nvSpPr>
        <p:spPr>
          <a:xfrm>
            <a:off x="-1" y="0"/>
            <a:ext cx="469699" cy="10691813"/>
          </a:xfrm>
          <a:prstGeom prst="rect">
            <a:avLst/>
          </a:prstGeom>
          <a:solidFill>
            <a:srgbClr val="006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6" name="Google Shape;16;p5"/>
          <p:cNvPicPr preferRelativeResize="0"/>
          <p:nvPr/>
        </p:nvPicPr>
        <p:blipFill rotWithShape="1">
          <a:blip r:embed="rId2">
            <a:alphaModFix/>
          </a:blip>
          <a:srcRect l="10351" t="44419" r="2240" b="44460"/>
          <a:stretch/>
        </p:blipFill>
        <p:spPr>
          <a:xfrm rot="-5400000">
            <a:off x="-5267593" y="5267592"/>
            <a:ext cx="11004886" cy="46970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hyperlink" Target="https://www.sisuidrottsutbildarna.se/globalassets/sisu-idrottsutbildarna/stod-och-verkty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1.png"/><Relationship Id="rId4" Type="http://schemas.openxmlformats.org/officeDocument/2006/relationships/hyperlink" Target="https://utbildning.sisuforlag.se/rfsisu/idrottens-webbar/utbildning-for-tranare/Introduktionsutbild"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
        <p:cNvGrpSpPr/>
        <p:nvPr/>
      </p:nvGrpSpPr>
      <p:grpSpPr>
        <a:xfrm>
          <a:off x="0" y="0"/>
          <a:ext cx="0" cy="0"/>
          <a:chOff x="0" y="0"/>
          <a:chExt cx="0" cy="0"/>
        </a:xfrm>
      </p:grpSpPr>
      <p:sp>
        <p:nvSpPr>
          <p:cNvPr id="21" name="Google Shape;21;g2d2cc04261d_0_0"/>
          <p:cNvSpPr/>
          <p:nvPr/>
        </p:nvSpPr>
        <p:spPr>
          <a:xfrm>
            <a:off x="-1" y="-14240"/>
            <a:ext cx="7559700" cy="2327400"/>
          </a:xfrm>
          <a:prstGeom prst="rect">
            <a:avLst/>
          </a:prstGeom>
          <a:solidFill>
            <a:srgbClr val="00058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2" name="Google Shape;22;g2d2cc04261d_0_0"/>
          <p:cNvPicPr preferRelativeResize="0"/>
          <p:nvPr/>
        </p:nvPicPr>
        <p:blipFill rotWithShape="1">
          <a:blip r:embed="rId3">
            <a:alphaModFix/>
          </a:blip>
          <a:srcRect l="45392" t="1274" r="-5157" b="20988"/>
          <a:stretch/>
        </p:blipFill>
        <p:spPr>
          <a:xfrm>
            <a:off x="-164037" y="-1019959"/>
            <a:ext cx="7352911" cy="3333012"/>
          </a:xfrm>
          <a:prstGeom prst="rect">
            <a:avLst/>
          </a:prstGeom>
          <a:noFill/>
          <a:ln>
            <a:noFill/>
          </a:ln>
        </p:spPr>
      </p:pic>
      <p:sp>
        <p:nvSpPr>
          <p:cNvPr id="23" name="Google Shape;23;g2d2cc04261d_0_0"/>
          <p:cNvSpPr txBox="1">
            <a:spLocks noGrp="1"/>
          </p:cNvSpPr>
          <p:nvPr>
            <p:ph type="ctrTitle"/>
          </p:nvPr>
        </p:nvSpPr>
        <p:spPr>
          <a:xfrm>
            <a:off x="482453" y="1692555"/>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dirty="0">
                <a:solidFill>
                  <a:schemeClr val="lt1"/>
                </a:solidFill>
              </a:rPr>
              <a:t>Information</a:t>
            </a:r>
            <a:endParaRPr dirty="0">
              <a:solidFill>
                <a:schemeClr val="lt1"/>
              </a:solidFill>
            </a:endParaRPr>
          </a:p>
        </p:txBody>
      </p:sp>
      <p:sp>
        <p:nvSpPr>
          <p:cNvPr id="24" name="Google Shape;24;g2d2cc04261d_0_0"/>
          <p:cNvSpPr txBox="1">
            <a:spLocks noGrp="1"/>
          </p:cNvSpPr>
          <p:nvPr>
            <p:ph type="body" idx="3"/>
          </p:nvPr>
        </p:nvSpPr>
        <p:spPr>
          <a:xfrm>
            <a:off x="482453" y="144408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dirty="0">
                <a:solidFill>
                  <a:schemeClr val="lt1"/>
                </a:solidFill>
              </a:rPr>
              <a:t>LÄRGRUPPSPLAN LEDARSKAP</a:t>
            </a:r>
            <a:endParaRPr dirty="0"/>
          </a:p>
        </p:txBody>
      </p:sp>
      <p:sp>
        <p:nvSpPr>
          <p:cNvPr id="25" name="Google Shape;25;g2d2cc04261d_0_0"/>
          <p:cNvSpPr txBox="1">
            <a:spLocks noGrp="1"/>
          </p:cNvSpPr>
          <p:nvPr>
            <p:ph type="body" idx="1"/>
          </p:nvPr>
        </p:nvSpPr>
        <p:spPr>
          <a:xfrm>
            <a:off x="429421" y="2586284"/>
            <a:ext cx="6165900" cy="1313100"/>
          </a:xfrm>
          <a:prstGeom prst="rect">
            <a:avLst/>
          </a:prstGeom>
          <a:noFill/>
          <a:ln>
            <a:noFill/>
          </a:ln>
        </p:spPr>
        <p:txBody>
          <a:bodyPr spcFirstLastPara="1" wrap="square" lIns="0" tIns="0" rIns="0" bIns="0" anchor="t" anchorCtr="0">
            <a:noAutofit/>
          </a:bodyPr>
          <a:lstStyle/>
          <a:p>
            <a:pPr marL="0" lvl="0" indent="0" algn="l" rtl="0">
              <a:lnSpc>
                <a:spcPct val="115000"/>
              </a:lnSpc>
              <a:spcBef>
                <a:spcPts val="600"/>
              </a:spcBef>
              <a:spcAft>
                <a:spcPts val="0"/>
              </a:spcAft>
              <a:buNone/>
            </a:pPr>
            <a:r>
              <a:rPr lang="sv-SE" sz="1400" b="1" dirty="0">
                <a:solidFill>
                  <a:srgbClr val="0065B0"/>
                </a:solidFill>
                <a:latin typeface="Arial Black"/>
                <a:ea typeface="Arial Black"/>
                <a:cs typeface="Arial Black"/>
                <a:sym typeface="Arial Black"/>
              </a:rPr>
              <a:t>Utvecklingsstegen</a:t>
            </a:r>
            <a:endParaRPr dirty="0"/>
          </a:p>
          <a:p>
            <a:pPr marL="0" lvl="0" indent="0" algn="l" rtl="0">
              <a:lnSpc>
                <a:spcPct val="115000"/>
              </a:lnSpc>
              <a:spcBef>
                <a:spcPts val="600"/>
              </a:spcBef>
              <a:spcAft>
                <a:spcPts val="0"/>
              </a:spcAft>
              <a:buNone/>
            </a:pPr>
            <a:r>
              <a:rPr lang="sv-SE" dirty="0"/>
              <a:t>Den här lärgruppen är framtagen tillsammans med RF-SISU Örebro län. Syftet är att kvalitetssäkra den teoretiska utbildningen för våra barn och ungdomar i föreningen. Om er grupp är i behov av något specifikt ämne som inte är med i er årliga plan, ta kontakt med er förenings idrottskonsulent.</a:t>
            </a:r>
            <a:endParaRPr dirty="0"/>
          </a:p>
          <a:p>
            <a:pPr marL="0" lvl="0" indent="0" algn="l" rtl="0">
              <a:lnSpc>
                <a:spcPct val="115000"/>
              </a:lnSpc>
              <a:spcBef>
                <a:spcPts val="600"/>
              </a:spcBef>
              <a:spcAft>
                <a:spcPts val="0"/>
              </a:spcAft>
              <a:buNone/>
            </a:pPr>
            <a:r>
              <a:rPr lang="sv-SE" sz="1400" b="1" dirty="0">
                <a:solidFill>
                  <a:srgbClr val="0065B0"/>
                </a:solidFill>
                <a:latin typeface="Arial Black"/>
                <a:ea typeface="Arial Black"/>
                <a:cs typeface="Arial Black"/>
                <a:sym typeface="Arial Black"/>
              </a:rPr>
              <a:t>Ert tema: Ledarskap</a:t>
            </a:r>
            <a:endParaRPr sz="1400" b="1" dirty="0">
              <a:solidFill>
                <a:srgbClr val="0065B0"/>
              </a:solidFill>
              <a:latin typeface="Arial Black"/>
              <a:ea typeface="Arial Black"/>
              <a:cs typeface="Arial Black"/>
              <a:sym typeface="Arial Black"/>
            </a:endParaRPr>
          </a:p>
          <a:p>
            <a:pPr marL="0" lvl="0" indent="0" algn="l" rtl="0">
              <a:lnSpc>
                <a:spcPct val="115000"/>
              </a:lnSpc>
              <a:spcBef>
                <a:spcPts val="600"/>
              </a:spcBef>
              <a:spcAft>
                <a:spcPts val="0"/>
              </a:spcAft>
              <a:buNone/>
            </a:pPr>
            <a:r>
              <a:rPr lang="sv-SE" dirty="0"/>
              <a:t>Alla spelare kommer inte bli tränare eller ledare för ett lag, men ledarskap är något som vi alla berörs av. Det kan vara på arbetsplatsen, i familjen eller i form av självledarskap. Därför är det viktigt för era unga spelare som är på väg ut i vuxenlivet att få en grundläggande kunskap om ledarskap, både för sitt idrottande och för det övriga livet. Ni väljer själva vilken ordning ni ska göra de olika </a:t>
            </a:r>
            <a:r>
              <a:rPr lang="sv-SE" dirty="0" err="1"/>
              <a:t>lärgrupperna</a:t>
            </a:r>
            <a:r>
              <a:rPr lang="sv-SE" dirty="0"/>
              <a:t> i ert tema, men försök planera så att samtliga genomförs någon gång under året.</a:t>
            </a:r>
            <a:endParaRPr dirty="0"/>
          </a:p>
          <a:p>
            <a:pPr marL="0" lvl="0" indent="0" algn="l" rtl="0">
              <a:lnSpc>
                <a:spcPct val="115000"/>
              </a:lnSpc>
              <a:spcBef>
                <a:spcPts val="0"/>
              </a:spcBef>
              <a:spcAft>
                <a:spcPts val="0"/>
              </a:spcAft>
              <a:buClr>
                <a:schemeClr val="dk1"/>
              </a:buClr>
              <a:buSzPts val="1100"/>
              <a:buFont typeface="Arial"/>
              <a:buNone/>
            </a:pPr>
            <a:r>
              <a:rPr lang="sv-SE" dirty="0"/>
              <a:t>Under dessa träffar kommer ni förberedas för att coacha ett av de yngre lagen i föreningen och avslutningsvis reflektera över träningstillfället. Vi kommer gå igenom hur en bra ledare är, ansvar på sociala medier och självledarskap. Dessa tillfällen kan föreningen hjälpa till att hålla i. </a:t>
            </a:r>
            <a:endParaRPr dirty="0"/>
          </a:p>
          <a:p>
            <a:pPr marL="0" lvl="0" indent="0" algn="l" rtl="0">
              <a:lnSpc>
                <a:spcPct val="115000"/>
              </a:lnSpc>
              <a:spcBef>
                <a:spcPts val="600"/>
              </a:spcBef>
              <a:spcAft>
                <a:spcPts val="0"/>
              </a:spcAft>
              <a:buNone/>
            </a:pPr>
            <a:r>
              <a:rPr lang="sv-SE" sz="1400" b="1" dirty="0">
                <a:solidFill>
                  <a:srgbClr val="0065B0"/>
                </a:solidFill>
                <a:latin typeface="Arial Black"/>
                <a:ea typeface="Arial Black"/>
                <a:cs typeface="Arial Black"/>
                <a:sym typeface="Arial Black"/>
              </a:rPr>
              <a:t>Vad är en lärgrupp?</a:t>
            </a:r>
            <a:endParaRPr sz="1400" b="1" dirty="0">
              <a:solidFill>
                <a:srgbClr val="0065B0"/>
              </a:solidFill>
              <a:latin typeface="Arial Black"/>
              <a:ea typeface="Arial Black"/>
              <a:cs typeface="Arial Black"/>
              <a:sym typeface="Arial Black"/>
            </a:endParaRPr>
          </a:p>
          <a:p>
            <a:pPr marL="0" lvl="0" indent="0" algn="l" rtl="0">
              <a:lnSpc>
                <a:spcPct val="115000"/>
              </a:lnSpc>
              <a:spcBef>
                <a:spcPts val="600"/>
              </a:spcBef>
              <a:spcAft>
                <a:spcPts val="0"/>
              </a:spcAft>
              <a:buNone/>
            </a:pPr>
            <a:r>
              <a:rPr lang="sv-SE" dirty="0"/>
              <a:t>Lärgruppen är en utbildningsform som går ut på att låta den aktiva själv bidra till innehållet genom att via samtal och dialog lära av varandra. Det här arbetssättet fungerar bra oavsett ålder på deltagarna, men frågor och diskussionsformer kan behöva anpassas, vilket har gjorts i det underlag som ni har till hands. Diskussionerna ska ske i mindre grupper (5-8 personer) för att få störst effekt och syftet är att skapa förutsättningar för utveckling av såväl individen som gruppen. Genom att kontinuerligt redovisa era lärgrupper kan ni få ett utvecklingsstöd från RF-SISU Örebro län.</a:t>
            </a:r>
            <a:endParaRPr sz="1400" b="1" dirty="0">
              <a:solidFill>
                <a:srgbClr val="0065B0"/>
              </a:solidFill>
              <a:latin typeface="Arial Black"/>
              <a:ea typeface="Arial Black"/>
              <a:cs typeface="Arial Black"/>
              <a:sym typeface="Arial Black"/>
            </a:endParaRPr>
          </a:p>
          <a:p>
            <a:pPr marL="0" lvl="0" indent="0" algn="l" rtl="0">
              <a:lnSpc>
                <a:spcPct val="115000"/>
              </a:lnSpc>
              <a:spcBef>
                <a:spcPts val="600"/>
              </a:spcBef>
              <a:spcAft>
                <a:spcPts val="0"/>
              </a:spcAft>
              <a:buNone/>
            </a:pPr>
            <a:r>
              <a:rPr lang="sv-SE" sz="1400" b="1" dirty="0">
                <a:solidFill>
                  <a:srgbClr val="0065B0"/>
                </a:solidFill>
                <a:latin typeface="Arial Black"/>
                <a:ea typeface="Arial Black"/>
                <a:cs typeface="Arial Black"/>
                <a:sym typeface="Arial Black"/>
              </a:rPr>
              <a:t>Din uppgift som </a:t>
            </a:r>
            <a:r>
              <a:rPr lang="sv-SE" sz="1400" b="1" dirty="0" err="1">
                <a:solidFill>
                  <a:srgbClr val="0065B0"/>
                </a:solidFill>
                <a:latin typeface="Arial Black"/>
                <a:ea typeface="Arial Black"/>
                <a:cs typeface="Arial Black"/>
                <a:sym typeface="Arial Black"/>
              </a:rPr>
              <a:t>lärgruppsledare</a:t>
            </a:r>
            <a:endParaRPr sz="1400" b="1" dirty="0">
              <a:solidFill>
                <a:srgbClr val="0065B0"/>
              </a:solidFill>
              <a:latin typeface="Arial Black"/>
              <a:ea typeface="Arial Black"/>
              <a:cs typeface="Arial Black"/>
              <a:sym typeface="Arial Black"/>
            </a:endParaRPr>
          </a:p>
          <a:p>
            <a:pPr marL="0" lvl="0" indent="0" algn="l" rtl="0">
              <a:lnSpc>
                <a:spcPct val="115000"/>
              </a:lnSpc>
              <a:spcBef>
                <a:spcPts val="600"/>
              </a:spcBef>
              <a:spcAft>
                <a:spcPts val="0"/>
              </a:spcAft>
              <a:buNone/>
            </a:pPr>
            <a:r>
              <a:rPr lang="sv-SE" dirty="0"/>
              <a:t>Planera när tillfället ska genomföras och se till så att ni har en lämplig plats för lärgruppen. Under lärgruppen så är det du som håller ihop trådarna. ser till så att ni håller tidsramar och delar in</a:t>
            </a:r>
            <a:endParaRPr dirty="0"/>
          </a:p>
          <a:p>
            <a:pPr marL="0" lvl="0" indent="0" algn="l" rtl="0">
              <a:lnSpc>
                <a:spcPct val="115000"/>
              </a:lnSpc>
              <a:spcBef>
                <a:spcPts val="600"/>
              </a:spcBef>
              <a:spcAft>
                <a:spcPts val="0"/>
              </a:spcAft>
              <a:buNone/>
            </a:pPr>
            <a:r>
              <a:rPr lang="sv-SE" dirty="0"/>
              <a:t>grupper. Se också till att alla kommer till tals i smågrupperna. Om det behövs så fördela ordet, ställ frågor och bolla in de som inte säger något, annars låt samtalet ha sin gång och låt de aktiva själva komma med lösningar, förslag och åsikter. Efter lärgruppen, se till så att uppföljning på diskussionen genomförs, även om du själv inte behöver vara den som genomför uppföljningen.</a:t>
            </a:r>
            <a:endParaRPr dirty="0"/>
          </a:p>
          <a:p>
            <a:pPr marL="0" lvl="0" indent="0" algn="l" rtl="0">
              <a:lnSpc>
                <a:spcPct val="115000"/>
              </a:lnSpc>
              <a:spcBef>
                <a:spcPts val="600"/>
              </a:spcBef>
              <a:spcAft>
                <a:spcPts val="0"/>
              </a:spcAft>
              <a:buNone/>
            </a:pPr>
            <a:r>
              <a:rPr lang="sv-SE" sz="1400" b="1" dirty="0">
                <a:solidFill>
                  <a:srgbClr val="0065B0"/>
                </a:solidFill>
                <a:latin typeface="Arial Black"/>
                <a:ea typeface="Arial Black"/>
                <a:cs typeface="Arial Black"/>
                <a:sym typeface="Arial Black"/>
              </a:rPr>
              <a:t>Frågor</a:t>
            </a:r>
            <a:endParaRPr sz="1100" dirty="0">
              <a:latin typeface="Arial"/>
              <a:ea typeface="Arial"/>
              <a:cs typeface="Arial"/>
              <a:sym typeface="Arial"/>
            </a:endParaRPr>
          </a:p>
          <a:p>
            <a:pPr marL="0" indent="0">
              <a:spcBef>
                <a:spcPts val="600"/>
              </a:spcBef>
            </a:pPr>
            <a:r>
              <a:rPr lang="sv-SE" dirty="0"/>
              <a:t>Ta kontakt med utbildningsansvarig i föreningen om ni har frågor, tankar eller åsikter om upplägget. </a:t>
            </a: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26" name="Google Shape;26;g2d2cc04261d_0_0"/>
          <p:cNvPicPr preferRelativeResize="0"/>
          <p:nvPr/>
        </p:nvPicPr>
        <p:blipFill rotWithShape="1">
          <a:blip r:embed="rId4">
            <a:alphaModFix/>
          </a:blip>
          <a:srcRect/>
          <a:stretch/>
        </p:blipFill>
        <p:spPr>
          <a:xfrm>
            <a:off x="6514637" y="67860"/>
            <a:ext cx="937587" cy="879321"/>
          </a:xfrm>
          <a:prstGeom prst="rect">
            <a:avLst/>
          </a:prstGeom>
          <a:noFill/>
          <a:ln>
            <a:noFill/>
          </a:ln>
        </p:spPr>
      </p:pic>
      <p:pic>
        <p:nvPicPr>
          <p:cNvPr id="27" name="Google Shape;27;g2d2cc04261d_0_0"/>
          <p:cNvPicPr preferRelativeResize="0"/>
          <p:nvPr/>
        </p:nvPicPr>
        <p:blipFill>
          <a:blip r:embed="rId5">
            <a:alphaModFix/>
          </a:blip>
          <a:stretch>
            <a:fillRect/>
          </a:stretch>
        </p:blipFill>
        <p:spPr>
          <a:xfrm>
            <a:off x="6492650" y="1275950"/>
            <a:ext cx="981550" cy="981550"/>
          </a:xfrm>
          <a:prstGeom prst="rect">
            <a:avLst/>
          </a:prstGeom>
          <a:solidFill>
            <a:srgbClr val="000587"/>
          </a:solid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
        <p:cNvGrpSpPr/>
        <p:nvPr/>
      </p:nvGrpSpPr>
      <p:grpSpPr>
        <a:xfrm>
          <a:off x="0" y="0"/>
          <a:ext cx="0" cy="0"/>
          <a:chOff x="0" y="0"/>
          <a:chExt cx="0" cy="0"/>
        </a:xfrm>
      </p:grpSpPr>
      <p:sp>
        <p:nvSpPr>
          <p:cNvPr id="32" name="Google Shape;32;g2d2cc04261d_0_22"/>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33" name="Google Shape;33;g2d2cc04261d_0_22"/>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34" name="Google Shape;34;g2d2cc04261d_0_22"/>
          <p:cNvSpPr txBox="1">
            <a:spLocks noGrp="1"/>
          </p:cNvSpPr>
          <p:nvPr>
            <p:ph type="ctrTitle"/>
          </p:nvPr>
        </p:nvSpPr>
        <p:spPr>
          <a:xfrm>
            <a:off x="195353" y="1394138"/>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dirty="0"/>
              <a:t>HUR ÄR EN BRA LEDARE? - DEL 1</a:t>
            </a:r>
            <a:endParaRPr dirty="0">
              <a:solidFill>
                <a:schemeClr val="lt1"/>
              </a:solidFill>
            </a:endParaRPr>
          </a:p>
        </p:txBody>
      </p:sp>
      <p:sp>
        <p:nvSpPr>
          <p:cNvPr id="35" name="Google Shape;35;g2d2cc04261d_0_22"/>
          <p:cNvSpPr txBox="1">
            <a:spLocks noGrp="1"/>
          </p:cNvSpPr>
          <p:nvPr>
            <p:ph type="body" idx="3"/>
          </p:nvPr>
        </p:nvSpPr>
        <p:spPr>
          <a:xfrm>
            <a:off x="195353" y="108623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LEDARSKAP #1</a:t>
            </a:r>
            <a:endParaRPr/>
          </a:p>
        </p:txBody>
      </p:sp>
      <p:sp>
        <p:nvSpPr>
          <p:cNvPr id="36" name="Google Shape;36;g2d2cc04261d_0_22"/>
          <p:cNvSpPr txBox="1">
            <a:spLocks noGrp="1"/>
          </p:cNvSpPr>
          <p:nvPr>
            <p:ph type="body" idx="1"/>
          </p:nvPr>
        </p:nvSpPr>
        <p:spPr>
          <a:xfrm>
            <a:off x="273402" y="2331784"/>
            <a:ext cx="7036578" cy="5612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Information till dig som </a:t>
            </a:r>
            <a:r>
              <a:rPr lang="sv-SE" sz="1400" b="1" dirty="0" err="1">
                <a:solidFill>
                  <a:srgbClr val="0065B0"/>
                </a:solidFill>
                <a:latin typeface="Arial Black"/>
                <a:ea typeface="Arial Black"/>
                <a:cs typeface="Arial Black"/>
                <a:sym typeface="Arial Black"/>
              </a:rPr>
              <a:t>lärgruppsledare</a:t>
            </a:r>
            <a:endParaRPr sz="1400" b="1" dirty="0">
              <a:solidFill>
                <a:srgbClr val="0065B0"/>
              </a:solidFill>
              <a:latin typeface="Arial Black"/>
              <a:ea typeface="Arial Black"/>
              <a:cs typeface="Arial Black"/>
              <a:sym typeface="Arial Black"/>
            </a:endParaRPr>
          </a:p>
          <a:p>
            <a:pPr marL="0" lvl="0" indent="0" algn="l" rtl="0">
              <a:lnSpc>
                <a:spcPct val="100000"/>
              </a:lnSpc>
              <a:spcBef>
                <a:spcPts val="600"/>
              </a:spcBef>
              <a:spcAft>
                <a:spcPts val="0"/>
              </a:spcAft>
              <a:buClr>
                <a:schemeClr val="dk1"/>
              </a:buClr>
              <a:buSzPts val="1100"/>
              <a:buFont typeface="Arial"/>
              <a:buNone/>
            </a:pPr>
            <a:r>
              <a:rPr lang="sv-SE" dirty="0"/>
              <a:t>Det är viktigt att alla ledare, ungdomsledare, verksamhetsansvariga och andra vuxna som möter</a:t>
            </a:r>
            <a:endParaRPr dirty="0"/>
          </a:p>
          <a:p>
            <a:pPr marL="0" lvl="0" indent="0" algn="l" rtl="0">
              <a:lnSpc>
                <a:spcPct val="100000"/>
              </a:lnSpc>
              <a:spcBef>
                <a:spcPts val="600"/>
              </a:spcBef>
              <a:spcAft>
                <a:spcPts val="0"/>
              </a:spcAft>
              <a:buClr>
                <a:schemeClr val="dk1"/>
              </a:buClr>
              <a:buSzPts val="1100"/>
              <a:buFont typeface="Arial"/>
              <a:buNone/>
            </a:pPr>
            <a:r>
              <a:rPr lang="sv-SE" dirty="0"/>
              <a:t>föreningens aktiva idrottare blir medvetna om hur de uttrycker sig och agerar. Det handlar både om</a:t>
            </a:r>
            <a:endParaRPr dirty="0"/>
          </a:p>
          <a:p>
            <a:pPr marL="0" lvl="0" indent="0" algn="l" rtl="0">
              <a:lnSpc>
                <a:spcPct val="100000"/>
              </a:lnSpc>
              <a:spcBef>
                <a:spcPts val="600"/>
              </a:spcBef>
              <a:spcAft>
                <a:spcPts val="0"/>
              </a:spcAft>
              <a:buClr>
                <a:schemeClr val="dk1"/>
              </a:buClr>
              <a:buSzPts val="1100"/>
              <a:buFont typeface="Arial"/>
              <a:buNone/>
            </a:pPr>
            <a:r>
              <a:rPr lang="sv-SE" dirty="0"/>
              <a:t>vad som direkt sägs, uttrycks med gester och kroppsspråk och indirekt genom bemötande och</a:t>
            </a:r>
            <a:endParaRPr dirty="0"/>
          </a:p>
          <a:p>
            <a:pPr marL="0" lvl="0" indent="0" algn="l" rtl="0">
              <a:lnSpc>
                <a:spcPct val="100000"/>
              </a:lnSpc>
              <a:spcBef>
                <a:spcPts val="600"/>
              </a:spcBef>
              <a:spcAft>
                <a:spcPts val="0"/>
              </a:spcAft>
              <a:buClr>
                <a:schemeClr val="dk1"/>
              </a:buClr>
              <a:buSzPts val="1100"/>
              <a:buFont typeface="Arial"/>
              <a:buNone/>
            </a:pPr>
            <a:r>
              <a:rPr lang="sv-SE" dirty="0"/>
              <a:t>attityder. Ha alltid i minnet att du är en förebild för andra. Ditt sätt att agera och uttrycka dig</a:t>
            </a:r>
            <a:endParaRPr dirty="0"/>
          </a:p>
          <a:p>
            <a:pPr marL="0" lvl="0" indent="0" algn="l" rtl="0">
              <a:lnSpc>
                <a:spcPct val="100000"/>
              </a:lnSpc>
              <a:spcBef>
                <a:spcPts val="600"/>
              </a:spcBef>
              <a:spcAft>
                <a:spcPts val="0"/>
              </a:spcAft>
              <a:buClr>
                <a:schemeClr val="dk1"/>
              </a:buClr>
              <a:buSzPts val="1100"/>
              <a:buFont typeface="Arial"/>
              <a:buNone/>
            </a:pPr>
            <a:r>
              <a:rPr lang="sv-SE" dirty="0"/>
              <a:t>kopieras och präglar den kultur som råder i föreningen.</a:t>
            </a:r>
            <a:endParaRPr dirty="0"/>
          </a:p>
          <a:p>
            <a:pPr marL="0" lvl="0" indent="0" algn="l" rtl="0">
              <a:lnSpc>
                <a:spcPct val="10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a:t>
            </a:r>
            <a:endParaRPr sz="1400" b="1" dirty="0">
              <a:solidFill>
                <a:srgbClr val="0065B0"/>
              </a:solidFill>
              <a:latin typeface="Arial Black"/>
              <a:ea typeface="Arial Black"/>
              <a:cs typeface="Arial Black"/>
              <a:sym typeface="Arial Black"/>
            </a:endParaRPr>
          </a:p>
          <a:p>
            <a:pPr marL="0" lvl="0" indent="0" algn="l" rtl="0">
              <a:lnSpc>
                <a:spcPct val="100000"/>
              </a:lnSpc>
              <a:spcBef>
                <a:spcPts val="600"/>
              </a:spcBef>
              <a:spcAft>
                <a:spcPts val="0"/>
              </a:spcAft>
              <a:buClr>
                <a:schemeClr val="dk1"/>
              </a:buClr>
              <a:buSzPts val="1100"/>
              <a:buFont typeface="Arial"/>
              <a:buNone/>
            </a:pPr>
            <a:r>
              <a:rPr lang="sv-SE" dirty="0"/>
              <a:t>Använd er av metoden EPA (En – Par – Alla) i mindre grupper. Dela in laget i grupper om 4 eller 6</a:t>
            </a:r>
            <a:endParaRPr dirty="0"/>
          </a:p>
          <a:p>
            <a:pPr marL="0" lvl="0" indent="0" algn="l" rtl="0">
              <a:lnSpc>
                <a:spcPct val="100000"/>
              </a:lnSpc>
              <a:spcBef>
                <a:spcPts val="600"/>
              </a:spcBef>
              <a:spcAft>
                <a:spcPts val="0"/>
              </a:spcAft>
              <a:buClr>
                <a:schemeClr val="dk1"/>
              </a:buClr>
              <a:buSzPts val="1100"/>
              <a:buFont typeface="Arial"/>
              <a:buNone/>
            </a:pPr>
            <a:r>
              <a:rPr lang="sv-SE" dirty="0"/>
              <a:t>personer. Försök få ett jämnt antal i varje grupp. Alla börjar med att tänka igenom frågan själv. Efter</a:t>
            </a:r>
            <a:endParaRPr dirty="0"/>
          </a:p>
          <a:p>
            <a:pPr marL="0" lvl="0" indent="0" algn="l" rtl="0">
              <a:lnSpc>
                <a:spcPct val="100000"/>
              </a:lnSpc>
              <a:spcBef>
                <a:spcPts val="600"/>
              </a:spcBef>
              <a:spcAft>
                <a:spcPts val="0"/>
              </a:spcAft>
              <a:buClr>
                <a:schemeClr val="dk1"/>
              </a:buClr>
              <a:buSzPts val="1100"/>
              <a:buFont typeface="Arial"/>
              <a:buNone/>
            </a:pPr>
            <a:r>
              <a:rPr lang="sv-SE" dirty="0"/>
              <a:t>en minut börjar spelarna prata två och två om samma fråga och efter två minuter diskuterar hela</a:t>
            </a:r>
            <a:endParaRPr dirty="0"/>
          </a:p>
          <a:p>
            <a:pPr marL="0" lvl="0" indent="0" algn="l" rtl="0">
              <a:lnSpc>
                <a:spcPct val="100000"/>
              </a:lnSpc>
              <a:spcBef>
                <a:spcPts val="600"/>
              </a:spcBef>
              <a:spcAft>
                <a:spcPts val="0"/>
              </a:spcAft>
              <a:buClr>
                <a:schemeClr val="dk1"/>
              </a:buClr>
              <a:buSzPts val="1100"/>
              <a:buFont typeface="Arial"/>
              <a:buNone/>
            </a:pPr>
            <a:r>
              <a:rPr lang="sv-SE" dirty="0"/>
              <a:t>gruppen igenom frågan. Låt gruppen reflektera gemensamt i tre-fyra minuter och börja sedan om</a:t>
            </a:r>
            <a:endParaRPr dirty="0"/>
          </a:p>
          <a:p>
            <a:pPr marL="0" lvl="0" indent="0" algn="l" rtl="0">
              <a:lnSpc>
                <a:spcPct val="100000"/>
              </a:lnSpc>
              <a:spcBef>
                <a:spcPts val="600"/>
              </a:spcBef>
              <a:spcAft>
                <a:spcPts val="0"/>
              </a:spcAft>
              <a:buClr>
                <a:schemeClr val="dk1"/>
              </a:buClr>
              <a:buSzPts val="1100"/>
              <a:buFont typeface="Arial"/>
              <a:buNone/>
            </a:pPr>
            <a:r>
              <a:rPr lang="sv-SE" dirty="0"/>
              <a:t>med nästa fråga på samma sätt.</a:t>
            </a:r>
            <a:endParaRPr dirty="0"/>
          </a:p>
          <a:p>
            <a:pPr marL="0" lvl="0" indent="0" algn="l" rtl="0">
              <a:lnSpc>
                <a:spcPct val="10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a:t>
            </a:r>
            <a:endParaRPr sz="1400" b="1" dirty="0">
              <a:solidFill>
                <a:srgbClr val="0065B0"/>
              </a:solidFill>
              <a:latin typeface="Arial Black"/>
              <a:ea typeface="Arial Black"/>
              <a:cs typeface="Arial Black"/>
              <a:sym typeface="Arial Black"/>
            </a:endParaRPr>
          </a:p>
          <a:p>
            <a:pPr marL="0" lvl="0" indent="0" algn="l" rtl="0">
              <a:lnSpc>
                <a:spcPct val="100000"/>
              </a:lnSpc>
              <a:spcBef>
                <a:spcPts val="600"/>
              </a:spcBef>
              <a:spcAft>
                <a:spcPts val="0"/>
              </a:spcAft>
              <a:buClr>
                <a:schemeClr val="dk1"/>
              </a:buClr>
              <a:buSzPts val="1100"/>
              <a:buFont typeface="Arial"/>
              <a:buNone/>
            </a:pPr>
            <a:r>
              <a:rPr lang="sv-SE" dirty="0"/>
              <a:t>Påminn spelarna om att reflektera över ledarskapet i alla möjliga arenor – på träning och tävling,</a:t>
            </a:r>
            <a:endParaRPr dirty="0"/>
          </a:p>
          <a:p>
            <a:pPr marL="0" lvl="0" indent="0" algn="l" rtl="0">
              <a:lnSpc>
                <a:spcPct val="100000"/>
              </a:lnSpc>
              <a:spcBef>
                <a:spcPts val="600"/>
              </a:spcBef>
              <a:spcAft>
                <a:spcPts val="0"/>
              </a:spcAft>
              <a:buClr>
                <a:schemeClr val="dk1"/>
              </a:buClr>
              <a:buSzPts val="1100"/>
              <a:buFont typeface="Arial"/>
              <a:buNone/>
            </a:pPr>
            <a:r>
              <a:rPr lang="sv-SE" dirty="0"/>
              <a:t>omklädningsrummet, på sociala medier, i skolan, hemma, bland kompisar m.m.</a:t>
            </a:r>
            <a:endParaRPr dirty="0"/>
          </a:p>
          <a:p>
            <a:pPr marL="457200" lvl="0" indent="-298450" algn="l" rtl="0">
              <a:lnSpc>
                <a:spcPct val="100000"/>
              </a:lnSpc>
              <a:spcBef>
                <a:spcPts val="600"/>
              </a:spcBef>
              <a:spcAft>
                <a:spcPts val="0"/>
              </a:spcAft>
              <a:buSzPts val="1100"/>
              <a:buChar char="●"/>
            </a:pPr>
            <a:r>
              <a:rPr lang="sv-SE" dirty="0"/>
              <a:t>I vilka situationer fungerar du som ledare?</a:t>
            </a:r>
            <a:endParaRPr dirty="0"/>
          </a:p>
          <a:p>
            <a:pPr marL="457200" lvl="0" indent="-298450" algn="l" rtl="0">
              <a:lnSpc>
                <a:spcPct val="100000"/>
              </a:lnSpc>
              <a:spcBef>
                <a:spcPts val="0"/>
              </a:spcBef>
              <a:spcAft>
                <a:spcPts val="0"/>
              </a:spcAft>
              <a:buSzPts val="1100"/>
              <a:buChar char="●"/>
            </a:pPr>
            <a:r>
              <a:rPr lang="sv-SE" dirty="0"/>
              <a:t>Hur ska en ledare kommunicera för att alla ska känna sig välkomna och trivas?</a:t>
            </a:r>
            <a:endParaRPr dirty="0"/>
          </a:p>
          <a:p>
            <a:pPr marL="457200" lvl="0" indent="-298450" algn="l" rtl="0">
              <a:lnSpc>
                <a:spcPct val="100000"/>
              </a:lnSpc>
              <a:spcBef>
                <a:spcPts val="0"/>
              </a:spcBef>
              <a:spcAft>
                <a:spcPts val="0"/>
              </a:spcAft>
              <a:buSzPts val="1100"/>
              <a:buChar char="●"/>
            </a:pPr>
            <a:r>
              <a:rPr lang="sv-SE" dirty="0"/>
              <a:t>Vad kännetecknar de ledare som du själv gillat eller gillar?</a:t>
            </a:r>
            <a:endParaRPr dirty="0"/>
          </a:p>
          <a:p>
            <a:pPr marL="457200" lvl="0" indent="-298450" algn="l" rtl="0">
              <a:lnSpc>
                <a:spcPct val="100000"/>
              </a:lnSpc>
              <a:spcBef>
                <a:spcPts val="0"/>
              </a:spcBef>
              <a:spcAft>
                <a:spcPts val="0"/>
              </a:spcAft>
              <a:buSzPts val="1100"/>
              <a:buChar char="●"/>
            </a:pPr>
            <a:r>
              <a:rPr lang="sv-SE" dirty="0"/>
              <a:t>Vad ska vi själva tänka på för att vara bra förebilder för de yngre spelarna i föreningen?</a:t>
            </a:r>
            <a:endParaRPr dirty="0"/>
          </a:p>
          <a:p>
            <a:pPr marL="457200" lvl="0" indent="-298450" algn="l" rtl="0">
              <a:lnSpc>
                <a:spcPct val="100000"/>
              </a:lnSpc>
              <a:spcBef>
                <a:spcPts val="0"/>
              </a:spcBef>
              <a:spcAft>
                <a:spcPts val="0"/>
              </a:spcAft>
              <a:buSzPts val="1100"/>
              <a:buChar char="●"/>
            </a:pPr>
            <a:r>
              <a:rPr lang="sv-SE" dirty="0"/>
              <a:t>(Språkbruk, sociala medier…)</a:t>
            </a:r>
            <a:endParaRPr dirty="0"/>
          </a:p>
          <a:p>
            <a:pPr marL="457200" lvl="0" indent="-298450" algn="l" rtl="0">
              <a:lnSpc>
                <a:spcPct val="100000"/>
              </a:lnSpc>
              <a:spcBef>
                <a:spcPts val="0"/>
              </a:spcBef>
              <a:spcAft>
                <a:spcPts val="0"/>
              </a:spcAft>
              <a:buSzPts val="1100"/>
              <a:buChar char="●"/>
            </a:pPr>
            <a:r>
              <a:rPr lang="sv-SE" dirty="0"/>
              <a:t>Hur kan du i de situationer där du fungerar som ledare bidra till en jämställd och inkluderande</a:t>
            </a:r>
            <a:endParaRPr dirty="0"/>
          </a:p>
          <a:p>
            <a:pPr marL="457200" lvl="0" indent="-298450" algn="l" rtl="0">
              <a:lnSpc>
                <a:spcPct val="100000"/>
              </a:lnSpc>
              <a:spcBef>
                <a:spcPts val="0"/>
              </a:spcBef>
              <a:spcAft>
                <a:spcPts val="0"/>
              </a:spcAft>
              <a:buSzPts val="1100"/>
              <a:buChar char="●"/>
            </a:pPr>
            <a:r>
              <a:rPr lang="sv-SE" dirty="0"/>
              <a:t>miljö där alla känner sig välkomna?</a:t>
            </a:r>
            <a:endParaRPr dirty="0"/>
          </a:p>
          <a:p>
            <a:pPr marL="0" lvl="0" indent="0" algn="l" rtl="0">
              <a:lnSpc>
                <a:spcPct val="10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a:t>
            </a:r>
            <a:endParaRPr sz="1400" b="1" dirty="0">
              <a:solidFill>
                <a:srgbClr val="0065B0"/>
              </a:solidFill>
              <a:latin typeface="Arial Black"/>
              <a:ea typeface="Arial Black"/>
              <a:cs typeface="Arial Black"/>
              <a:sym typeface="Arial Black"/>
            </a:endParaRPr>
          </a:p>
          <a:p>
            <a:pPr marL="0" lvl="0" indent="0" algn="l" rtl="0">
              <a:lnSpc>
                <a:spcPct val="100000"/>
              </a:lnSpc>
              <a:spcBef>
                <a:spcPts val="600"/>
              </a:spcBef>
              <a:spcAft>
                <a:spcPts val="0"/>
              </a:spcAft>
              <a:buClr>
                <a:schemeClr val="dk1"/>
              </a:buClr>
              <a:buSzPts val="1100"/>
              <a:buFont typeface="Arial"/>
              <a:buNone/>
            </a:pPr>
            <a:r>
              <a:rPr lang="sv-SE" dirty="0"/>
              <a:t>Samla ihop gruppen och låt dem fritt nämna egenskaper som en bra ledare bör ha. Låt dem sedan</a:t>
            </a:r>
            <a:endParaRPr dirty="0"/>
          </a:p>
          <a:p>
            <a:pPr marL="0" lvl="0" indent="0" algn="l" rtl="0">
              <a:lnSpc>
                <a:spcPct val="100000"/>
              </a:lnSpc>
              <a:spcBef>
                <a:spcPts val="600"/>
              </a:spcBef>
              <a:spcAft>
                <a:spcPts val="0"/>
              </a:spcAft>
              <a:buClr>
                <a:schemeClr val="dk1"/>
              </a:buClr>
              <a:buSzPts val="1100"/>
              <a:buFont typeface="Arial"/>
              <a:buNone/>
            </a:pPr>
            <a:r>
              <a:rPr lang="sv-SE" dirty="0"/>
              <a:t>rangordna vilka som är de viktigaste genom någon form av omröstning. Ni kan använda Menti.com,</a:t>
            </a:r>
            <a:endParaRPr dirty="0"/>
          </a:p>
          <a:p>
            <a:pPr marL="0" lvl="0" indent="0" algn="l" rtl="0">
              <a:lnSpc>
                <a:spcPct val="100000"/>
              </a:lnSpc>
              <a:spcBef>
                <a:spcPts val="600"/>
              </a:spcBef>
              <a:spcAft>
                <a:spcPts val="0"/>
              </a:spcAft>
              <a:buClr>
                <a:schemeClr val="dk1"/>
              </a:buClr>
              <a:buSzPts val="1100"/>
              <a:buFont typeface="Arial"/>
              <a:buNone/>
            </a:pPr>
            <a:r>
              <a:rPr lang="sv-SE" dirty="0"/>
              <a:t>handuppräckning, dra streck på en tavla eller anonym röstning likt det svenska valsystemet.</a:t>
            </a:r>
            <a:endParaRPr dirty="0"/>
          </a:p>
          <a:p>
            <a:pPr marL="0" lvl="0" indent="0" algn="l" rtl="0">
              <a:lnSpc>
                <a:spcPct val="100000"/>
              </a:lnSpc>
              <a:spcBef>
                <a:spcPts val="600"/>
              </a:spcBef>
              <a:spcAft>
                <a:spcPts val="0"/>
              </a:spcAft>
              <a:buClr>
                <a:schemeClr val="dk1"/>
              </a:buClr>
              <a:buSzPts val="1100"/>
              <a:buFont typeface="Arial"/>
              <a:buNone/>
            </a:pPr>
            <a:r>
              <a:rPr lang="sv-SE" dirty="0"/>
              <a:t>Ledarna samlar ihop resultatet och tar med sig inspelen till sin nästkommande ledarträff.</a:t>
            </a:r>
          </a:p>
          <a:p>
            <a:pPr marL="0" lvl="0" indent="0" algn="l" rtl="0">
              <a:lnSpc>
                <a:spcPct val="100000"/>
              </a:lnSpc>
              <a:spcBef>
                <a:spcPts val="600"/>
              </a:spcBef>
              <a:spcAft>
                <a:spcPts val="0"/>
              </a:spcAft>
              <a:buClr>
                <a:schemeClr val="dk1"/>
              </a:buClr>
              <a:buSzPts val="1100"/>
              <a:buFont typeface="Arial"/>
              <a:buNone/>
            </a:pPr>
            <a:endParaRPr lang="sv-SE" b="1" dirty="0"/>
          </a:p>
          <a:p>
            <a:pPr marL="0" lvl="0" indent="0" algn="l" rtl="0">
              <a:lnSpc>
                <a:spcPct val="100000"/>
              </a:lnSpc>
              <a:spcBef>
                <a:spcPts val="600"/>
              </a:spcBef>
              <a:spcAft>
                <a:spcPts val="0"/>
              </a:spcAft>
              <a:buClr>
                <a:schemeClr val="dk1"/>
              </a:buClr>
              <a:buSzPts val="1100"/>
              <a:buFont typeface="Arial"/>
              <a:buNone/>
            </a:pPr>
            <a:r>
              <a:rPr lang="sv-SE" b="1" dirty="0"/>
              <a:t>SE NÄSTA BLAD</a:t>
            </a:r>
            <a:endParaRPr b="1" dirty="0"/>
          </a:p>
          <a:p>
            <a:pPr marL="0" lvl="0" indent="0" algn="l" rtl="0">
              <a:lnSpc>
                <a:spcPct val="100000"/>
              </a:lnSpc>
              <a:spcBef>
                <a:spcPts val="600"/>
              </a:spcBef>
              <a:spcAft>
                <a:spcPts val="0"/>
              </a:spcAft>
              <a:buClr>
                <a:schemeClr val="dk1"/>
              </a:buClr>
              <a:buSzPts val="1100"/>
              <a:buFont typeface="Arial"/>
              <a:buNone/>
            </a:pPr>
            <a:endParaRPr dirty="0"/>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37" name="Google Shape;37;g2d2cc04261d_0_22"/>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38" name="Google Shape;38;g2d2cc04261d_0_22"/>
          <p:cNvPicPr preferRelativeResize="0"/>
          <p:nvPr/>
        </p:nvPicPr>
        <p:blipFill>
          <a:blip r:embed="rId5">
            <a:alphaModFix/>
          </a:blip>
          <a:stretch>
            <a:fillRect/>
          </a:stretch>
        </p:blipFill>
        <p:spPr>
          <a:xfrm>
            <a:off x="6255355" y="1231325"/>
            <a:ext cx="1054625" cy="10546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
          <a:extLst>
            <a:ext uri="{FF2B5EF4-FFF2-40B4-BE49-F238E27FC236}">
              <a16:creationId xmlns:a16="http://schemas.microsoft.com/office/drawing/2014/main" id="{24DC7FB2-5527-4B3C-EC5B-C1499D002669}"/>
            </a:ext>
          </a:extLst>
        </p:cNvPr>
        <p:cNvGrpSpPr/>
        <p:nvPr/>
      </p:nvGrpSpPr>
      <p:grpSpPr>
        <a:xfrm>
          <a:off x="0" y="0"/>
          <a:ext cx="0" cy="0"/>
          <a:chOff x="0" y="0"/>
          <a:chExt cx="0" cy="0"/>
        </a:xfrm>
      </p:grpSpPr>
      <p:sp>
        <p:nvSpPr>
          <p:cNvPr id="32" name="Google Shape;32;g2d2cc04261d_0_22">
            <a:extLst>
              <a:ext uri="{FF2B5EF4-FFF2-40B4-BE49-F238E27FC236}">
                <a16:creationId xmlns:a16="http://schemas.microsoft.com/office/drawing/2014/main" id="{29482C9D-2859-B343-BAEC-E19D78B3C5A9}"/>
              </a:ext>
            </a:extLst>
          </p:cNvPr>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33" name="Google Shape;33;g2d2cc04261d_0_22">
            <a:extLst>
              <a:ext uri="{FF2B5EF4-FFF2-40B4-BE49-F238E27FC236}">
                <a16:creationId xmlns:a16="http://schemas.microsoft.com/office/drawing/2014/main" id="{F18CAD38-A91A-DA18-707B-06421E0B7F7E}"/>
              </a:ext>
            </a:extLst>
          </p:cNvPr>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34" name="Google Shape;34;g2d2cc04261d_0_22">
            <a:extLst>
              <a:ext uri="{FF2B5EF4-FFF2-40B4-BE49-F238E27FC236}">
                <a16:creationId xmlns:a16="http://schemas.microsoft.com/office/drawing/2014/main" id="{5AB64D18-8B00-9EA1-C833-D6EA910F3C47}"/>
              </a:ext>
            </a:extLst>
          </p:cNvPr>
          <p:cNvSpPr txBox="1">
            <a:spLocks noGrp="1"/>
          </p:cNvSpPr>
          <p:nvPr>
            <p:ph type="ctrTitle"/>
          </p:nvPr>
        </p:nvSpPr>
        <p:spPr>
          <a:xfrm>
            <a:off x="195353" y="1394138"/>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dirty="0"/>
              <a:t>HUR ÄR EN BRA LEDARE? - DEL 1</a:t>
            </a:r>
            <a:endParaRPr dirty="0">
              <a:solidFill>
                <a:schemeClr val="lt1"/>
              </a:solidFill>
            </a:endParaRPr>
          </a:p>
        </p:txBody>
      </p:sp>
      <p:sp>
        <p:nvSpPr>
          <p:cNvPr id="35" name="Google Shape;35;g2d2cc04261d_0_22">
            <a:extLst>
              <a:ext uri="{FF2B5EF4-FFF2-40B4-BE49-F238E27FC236}">
                <a16:creationId xmlns:a16="http://schemas.microsoft.com/office/drawing/2014/main" id="{82996718-D0E3-08DB-ED5F-B9EDDEAE0876}"/>
              </a:ext>
            </a:extLst>
          </p:cNvPr>
          <p:cNvSpPr txBox="1">
            <a:spLocks noGrp="1"/>
          </p:cNvSpPr>
          <p:nvPr>
            <p:ph type="body" idx="3"/>
          </p:nvPr>
        </p:nvSpPr>
        <p:spPr>
          <a:xfrm>
            <a:off x="195353" y="108623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LEDARSKAP #1</a:t>
            </a:r>
            <a:endParaRPr/>
          </a:p>
        </p:txBody>
      </p:sp>
      <p:sp>
        <p:nvSpPr>
          <p:cNvPr id="36" name="Google Shape;36;g2d2cc04261d_0_22">
            <a:extLst>
              <a:ext uri="{FF2B5EF4-FFF2-40B4-BE49-F238E27FC236}">
                <a16:creationId xmlns:a16="http://schemas.microsoft.com/office/drawing/2014/main" id="{B4347517-906C-4029-B07B-EBE2613F8B98}"/>
              </a:ext>
            </a:extLst>
          </p:cNvPr>
          <p:cNvSpPr txBox="1">
            <a:spLocks noGrp="1"/>
          </p:cNvSpPr>
          <p:nvPr>
            <p:ph type="body" idx="1"/>
          </p:nvPr>
        </p:nvSpPr>
        <p:spPr>
          <a:xfrm>
            <a:off x="273402" y="2331784"/>
            <a:ext cx="7036578" cy="5612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600"/>
              </a:spcBef>
              <a:spcAft>
                <a:spcPts val="0"/>
              </a:spcAft>
              <a:buClr>
                <a:schemeClr val="dk1"/>
              </a:buClr>
              <a:buSzPts val="1100"/>
              <a:buFont typeface="Arial"/>
              <a:buNone/>
            </a:pPr>
            <a:endParaRPr dirty="0"/>
          </a:p>
          <a:p>
            <a:pPr marL="0" lvl="0" indent="0" algn="l" rtl="0">
              <a:lnSpc>
                <a:spcPct val="100000"/>
              </a:lnSpc>
              <a:spcBef>
                <a:spcPts val="600"/>
              </a:spcBef>
              <a:spcAft>
                <a:spcPts val="0"/>
              </a:spcAft>
              <a:buClr>
                <a:schemeClr val="dk1"/>
              </a:buClr>
              <a:buSzPts val="1100"/>
              <a:buFont typeface="Arial"/>
              <a:buNone/>
            </a:pPr>
            <a:r>
              <a:rPr lang="sv-SE" dirty="0"/>
              <a:t>Varje spelare får som uppgift till nästa gång de ses att boka för att vara gästtränare till ett av de</a:t>
            </a:r>
            <a:endParaRPr dirty="0"/>
          </a:p>
          <a:p>
            <a:pPr marL="0" lvl="0" indent="0" algn="l" rtl="0">
              <a:lnSpc>
                <a:spcPct val="100000"/>
              </a:lnSpc>
              <a:spcBef>
                <a:spcPts val="600"/>
              </a:spcBef>
              <a:spcAft>
                <a:spcPts val="0"/>
              </a:spcAft>
              <a:buClr>
                <a:schemeClr val="dk1"/>
              </a:buClr>
              <a:buSzPts val="1100"/>
              <a:buFont typeface="Arial"/>
              <a:buNone/>
            </a:pPr>
            <a:r>
              <a:rPr lang="sv-SE" dirty="0"/>
              <a:t>yngre lagen i föreningen. Rekommendationen är att de är 2-3 spelare per grupp som ansvarar en</a:t>
            </a:r>
            <a:endParaRPr dirty="0"/>
          </a:p>
          <a:p>
            <a:pPr marL="0" lvl="0" indent="0" algn="l" rtl="0">
              <a:lnSpc>
                <a:spcPct val="100000"/>
              </a:lnSpc>
              <a:spcBef>
                <a:spcPts val="600"/>
              </a:spcBef>
              <a:spcAft>
                <a:spcPts val="0"/>
              </a:spcAft>
              <a:buClr>
                <a:schemeClr val="dk1"/>
              </a:buClr>
              <a:buSzPts val="1100"/>
              <a:buFont typeface="Arial"/>
              <a:buNone/>
            </a:pPr>
            <a:r>
              <a:rPr lang="sv-SE" dirty="0"/>
              <a:t>del eller hela träningen. Gör klart vilka grupper det blir och spelarna får som uppgift att ringa</a:t>
            </a:r>
            <a:endParaRPr dirty="0"/>
          </a:p>
          <a:p>
            <a:pPr marL="0" lvl="0" indent="0" algn="l" rtl="0">
              <a:lnSpc>
                <a:spcPct val="100000"/>
              </a:lnSpc>
              <a:spcBef>
                <a:spcPts val="600"/>
              </a:spcBef>
              <a:spcAft>
                <a:spcPts val="0"/>
              </a:spcAft>
              <a:buClr>
                <a:schemeClr val="dk1"/>
              </a:buClr>
              <a:buSzPts val="1100"/>
              <a:buFont typeface="Arial"/>
              <a:buNone/>
            </a:pPr>
            <a:r>
              <a:rPr lang="sv-SE" dirty="0"/>
              <a:t>tränaren i laget och berätta om uppgiften och bestämma när de kan komma för att coacha en del</a:t>
            </a:r>
            <a:endParaRPr dirty="0"/>
          </a:p>
          <a:p>
            <a:pPr marL="0" lvl="0" indent="0" algn="l" rtl="0">
              <a:lnSpc>
                <a:spcPct val="100000"/>
              </a:lnSpc>
              <a:spcBef>
                <a:spcPts val="600"/>
              </a:spcBef>
              <a:spcAft>
                <a:spcPts val="0"/>
              </a:spcAft>
              <a:buClr>
                <a:schemeClr val="dk1"/>
              </a:buClr>
              <a:buSzPts val="1100"/>
              <a:buFont typeface="Arial"/>
              <a:buNone/>
            </a:pPr>
            <a:r>
              <a:rPr lang="sv-SE" dirty="0"/>
              <a:t>av träningen. Kontaktuppgifter finns på föreningens hemsida eller kontakta ansvarig i förening för</a:t>
            </a:r>
            <a:endParaRPr dirty="0"/>
          </a:p>
          <a:p>
            <a:pPr marL="0" lvl="0" indent="0" algn="l" rtl="0">
              <a:lnSpc>
                <a:spcPct val="100000"/>
              </a:lnSpc>
              <a:spcBef>
                <a:spcPts val="600"/>
              </a:spcBef>
              <a:spcAft>
                <a:spcPts val="0"/>
              </a:spcAft>
              <a:buClr>
                <a:schemeClr val="dk1"/>
              </a:buClr>
              <a:buSzPts val="1100"/>
              <a:buFont typeface="Arial"/>
              <a:buNone/>
            </a:pPr>
            <a:r>
              <a:rPr lang="sv-SE" dirty="0"/>
              <a:t>att få kontaktuppgifter. Stäm gärna av till nästa veckas träning om gruppen har gjort sin uppgift att</a:t>
            </a:r>
            <a:endParaRPr dirty="0"/>
          </a:p>
          <a:p>
            <a:pPr marL="0" lvl="0" indent="0" algn="l" rtl="0">
              <a:lnSpc>
                <a:spcPct val="100000"/>
              </a:lnSpc>
              <a:spcBef>
                <a:spcPts val="600"/>
              </a:spcBef>
              <a:spcAft>
                <a:spcPts val="0"/>
              </a:spcAft>
              <a:buClr>
                <a:schemeClr val="dk1"/>
              </a:buClr>
              <a:buSzPts val="1100"/>
              <a:buFont typeface="Arial"/>
              <a:buNone/>
            </a:pPr>
            <a:r>
              <a:rPr lang="sv-SE" dirty="0"/>
              <a:t>boka in en träning eller om de skulle behöva hjälp på något sätt. Syftet med denna övningen är de</a:t>
            </a:r>
            <a:endParaRPr dirty="0"/>
          </a:p>
          <a:p>
            <a:pPr marL="0" lvl="0" indent="0" algn="l" rtl="0">
              <a:lnSpc>
                <a:spcPct val="100000"/>
              </a:lnSpc>
              <a:spcBef>
                <a:spcPts val="600"/>
              </a:spcBef>
              <a:spcAft>
                <a:spcPts val="0"/>
              </a:spcAft>
              <a:buClr>
                <a:schemeClr val="dk1"/>
              </a:buClr>
              <a:buSzPts val="1100"/>
              <a:buFont typeface="Arial"/>
              <a:buNone/>
            </a:pPr>
            <a:r>
              <a:rPr lang="sv-SE" dirty="0"/>
              <a:t>ska få testa på att coacha ett lag och tillämpa sina ledaregenskaper i praktiken.</a:t>
            </a:r>
            <a:endParaRPr dirty="0"/>
          </a:p>
          <a:p>
            <a:pPr marL="0" lvl="0" indent="0" algn="l" rtl="0">
              <a:lnSpc>
                <a:spcPct val="100000"/>
              </a:lnSpc>
              <a:spcBef>
                <a:spcPts val="600"/>
              </a:spcBef>
              <a:spcAft>
                <a:spcPts val="0"/>
              </a:spcAft>
              <a:buClr>
                <a:schemeClr val="dk1"/>
              </a:buClr>
              <a:buSzPts val="1100"/>
              <a:buFont typeface="Arial"/>
              <a:buNone/>
            </a:pPr>
            <a:endParaRPr dirty="0"/>
          </a:p>
          <a:p>
            <a:pPr marL="0" lvl="0" indent="0" algn="l" rtl="0">
              <a:lnSpc>
                <a:spcPct val="100000"/>
              </a:lnSpc>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Fördjupning</a:t>
            </a:r>
            <a:endParaRPr dirty="0"/>
          </a:p>
          <a:p>
            <a:pPr marL="0" lvl="0" indent="0" algn="l" rtl="0">
              <a:lnSpc>
                <a:spcPct val="100000"/>
              </a:lnSpc>
              <a:spcBef>
                <a:spcPts val="600"/>
              </a:spcBef>
              <a:spcAft>
                <a:spcPts val="0"/>
              </a:spcAft>
              <a:buClr>
                <a:schemeClr val="dk1"/>
              </a:buClr>
              <a:buSzPts val="1100"/>
              <a:buFont typeface="Arial"/>
              <a:buNone/>
            </a:pPr>
            <a:r>
              <a:rPr lang="sv-SE" dirty="0"/>
              <a:t>Lärgrupp för ledare om framtida ledarskap:</a:t>
            </a:r>
            <a:r>
              <a:rPr lang="sv-SE" u="sng" dirty="0">
                <a:solidFill>
                  <a:schemeClr val="hlink"/>
                </a:solidFill>
                <a:hlinkClick r:id="rId4"/>
              </a:rPr>
              <a:t> https://www.sisuidrottsutbildarna.se/globalassets/sisu-idrottsutbildarna/stod-och-verktyg/</a:t>
            </a:r>
            <a:endParaRPr dirty="0"/>
          </a:p>
          <a:p>
            <a:pPr marL="0" lvl="0" indent="0" algn="l" rtl="0">
              <a:lnSpc>
                <a:spcPct val="100000"/>
              </a:lnSpc>
              <a:spcBef>
                <a:spcPts val="600"/>
              </a:spcBef>
              <a:spcAft>
                <a:spcPts val="0"/>
              </a:spcAft>
              <a:buClr>
                <a:schemeClr val="dk1"/>
              </a:buClr>
              <a:buSzPts val="1100"/>
              <a:buFont typeface="Arial"/>
              <a:buNone/>
            </a:pPr>
            <a:r>
              <a:rPr lang="sv-SE" u="sng" dirty="0">
                <a:solidFill>
                  <a:schemeClr val="hlink"/>
                </a:solidFill>
                <a:hlinkClick r:id="rId4"/>
              </a:rPr>
              <a:t>samtalsunderlag/ledarskap-och-tranarskap/</a:t>
            </a:r>
            <a:r>
              <a:rPr lang="sv-SE" u="sng" dirty="0" err="1">
                <a:solidFill>
                  <a:schemeClr val="hlink"/>
                </a:solidFill>
                <a:hlinkClick r:id="rId4"/>
              </a:rPr>
              <a:t>largruppsplan-framtidens-ledarskap.pdf?w</a:t>
            </a:r>
            <a:r>
              <a:rPr lang="sv-SE" u="sng" dirty="0">
                <a:solidFill>
                  <a:schemeClr val="hlink"/>
                </a:solidFill>
                <a:hlinkClick r:id="rId4"/>
              </a:rPr>
              <a:t>=900&amp;h=700</a:t>
            </a:r>
            <a:endParaRPr dirty="0"/>
          </a:p>
          <a:p>
            <a:pPr marL="0" lvl="0" indent="0" algn="l" rtl="0">
              <a:lnSpc>
                <a:spcPct val="110000"/>
              </a:lnSpc>
              <a:spcBef>
                <a:spcPts val="600"/>
              </a:spcBef>
              <a:spcAft>
                <a:spcPts val="0"/>
              </a:spcAft>
              <a:buClr>
                <a:schemeClr val="dk1"/>
              </a:buClr>
              <a:buSzPts val="1100"/>
              <a:buFont typeface="Arial"/>
              <a:buNone/>
            </a:pPr>
            <a:endParaRPr sz="1400" b="1" dirty="0">
              <a:solidFill>
                <a:srgbClr val="0065B0"/>
              </a:solidFill>
              <a:latin typeface="Arial Black"/>
              <a:ea typeface="Arial Black"/>
              <a:cs typeface="Arial Black"/>
              <a:sym typeface="Arial Black"/>
            </a:endParaRPr>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37" name="Google Shape;37;g2d2cc04261d_0_22">
            <a:extLst>
              <a:ext uri="{FF2B5EF4-FFF2-40B4-BE49-F238E27FC236}">
                <a16:creationId xmlns:a16="http://schemas.microsoft.com/office/drawing/2014/main" id="{00A1E841-CBE9-40C3-418E-8271B516E634}"/>
              </a:ext>
            </a:extLst>
          </p:cNvPr>
          <p:cNvPicPr preferRelativeResize="0"/>
          <p:nvPr/>
        </p:nvPicPr>
        <p:blipFill rotWithShape="1">
          <a:blip r:embed="rId5">
            <a:alphaModFix/>
          </a:blip>
          <a:srcRect/>
          <a:stretch/>
        </p:blipFill>
        <p:spPr>
          <a:xfrm>
            <a:off x="6313875" y="206898"/>
            <a:ext cx="937587" cy="879321"/>
          </a:xfrm>
          <a:prstGeom prst="rect">
            <a:avLst/>
          </a:prstGeom>
          <a:noFill/>
          <a:ln>
            <a:noFill/>
          </a:ln>
        </p:spPr>
      </p:pic>
      <p:pic>
        <p:nvPicPr>
          <p:cNvPr id="38" name="Google Shape;38;g2d2cc04261d_0_22">
            <a:extLst>
              <a:ext uri="{FF2B5EF4-FFF2-40B4-BE49-F238E27FC236}">
                <a16:creationId xmlns:a16="http://schemas.microsoft.com/office/drawing/2014/main" id="{1F6F4BDA-863F-6C34-4BEE-16CFE38DD0B9}"/>
              </a:ext>
            </a:extLst>
          </p:cNvPr>
          <p:cNvPicPr preferRelativeResize="0"/>
          <p:nvPr/>
        </p:nvPicPr>
        <p:blipFill>
          <a:blip r:embed="rId6">
            <a:alphaModFix/>
          </a:blip>
          <a:stretch>
            <a:fillRect/>
          </a:stretch>
        </p:blipFill>
        <p:spPr>
          <a:xfrm>
            <a:off x="6255355" y="1231325"/>
            <a:ext cx="1054625" cy="1054625"/>
          </a:xfrm>
          <a:prstGeom prst="rect">
            <a:avLst/>
          </a:prstGeom>
          <a:noFill/>
          <a:ln>
            <a:noFill/>
          </a:ln>
        </p:spPr>
      </p:pic>
    </p:spTree>
    <p:extLst>
      <p:ext uri="{BB962C8B-B14F-4D97-AF65-F5344CB8AC3E}">
        <p14:creationId xmlns:p14="http://schemas.microsoft.com/office/powerpoint/2010/main" val="1902592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2"/>
        <p:cNvGrpSpPr/>
        <p:nvPr/>
      </p:nvGrpSpPr>
      <p:grpSpPr>
        <a:xfrm>
          <a:off x="0" y="0"/>
          <a:ext cx="0" cy="0"/>
          <a:chOff x="0" y="0"/>
          <a:chExt cx="0" cy="0"/>
        </a:xfrm>
      </p:grpSpPr>
      <p:sp>
        <p:nvSpPr>
          <p:cNvPr id="43" name="Google Shape;43;g2d2cc04261d_0_44"/>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44" name="Google Shape;44;g2d2cc04261d_0_44"/>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45" name="Google Shape;45;g2d2cc04261d_0_44"/>
          <p:cNvSpPr txBox="1">
            <a:spLocks noGrp="1"/>
          </p:cNvSpPr>
          <p:nvPr>
            <p:ph type="ctrTitle"/>
          </p:nvPr>
        </p:nvSpPr>
        <p:spPr>
          <a:xfrm>
            <a:off x="195353" y="1444418"/>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HUR ÄR EN BRA LEDARE? - DEL 2</a:t>
            </a:r>
            <a:endParaRPr>
              <a:solidFill>
                <a:schemeClr val="lt1"/>
              </a:solidFill>
            </a:endParaRPr>
          </a:p>
        </p:txBody>
      </p:sp>
      <p:sp>
        <p:nvSpPr>
          <p:cNvPr id="46" name="Google Shape;46;g2d2cc04261d_0_44"/>
          <p:cNvSpPr txBox="1">
            <a:spLocks noGrp="1"/>
          </p:cNvSpPr>
          <p:nvPr>
            <p:ph type="body" idx="3"/>
          </p:nvPr>
        </p:nvSpPr>
        <p:spPr>
          <a:xfrm>
            <a:off x="195353" y="1086236"/>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LEDARSKAP #2</a:t>
            </a:r>
            <a:endParaRPr/>
          </a:p>
        </p:txBody>
      </p:sp>
      <p:sp>
        <p:nvSpPr>
          <p:cNvPr id="47" name="Google Shape;47;g2d2cc04261d_0_44"/>
          <p:cNvSpPr txBox="1">
            <a:spLocks noGrp="1"/>
          </p:cNvSpPr>
          <p:nvPr>
            <p:ph type="body" idx="1"/>
          </p:nvPr>
        </p:nvSpPr>
        <p:spPr>
          <a:xfrm>
            <a:off x="309815" y="2313053"/>
            <a:ext cx="7043095" cy="5612400"/>
          </a:xfrm>
          <a:prstGeom prst="rect">
            <a:avLst/>
          </a:prstGeom>
          <a:noFill/>
          <a:ln>
            <a:noFill/>
          </a:ln>
        </p:spPr>
        <p:txBody>
          <a:bodyPr spcFirstLastPara="1" wrap="square" lIns="0" tIns="0" rIns="0" bIns="0" anchor="t" anchorCtr="0">
            <a:noAutofit/>
          </a:bodyPr>
          <a:lstStyle/>
          <a:p>
            <a:pPr marL="0" lvl="0" indent="0" algn="l" rtl="0">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Information till dig som </a:t>
            </a:r>
            <a:r>
              <a:rPr lang="sv-SE" sz="1400" b="1" dirty="0" err="1">
                <a:solidFill>
                  <a:srgbClr val="0065B0"/>
                </a:solidFill>
                <a:latin typeface="Arial Black"/>
                <a:ea typeface="Arial Black"/>
                <a:cs typeface="Arial Black"/>
                <a:sym typeface="Arial Black"/>
              </a:rPr>
              <a:t>lärgruppsledare</a:t>
            </a:r>
            <a:endParaRPr sz="1400" b="1" dirty="0">
              <a:solidFill>
                <a:srgbClr val="0065B0"/>
              </a:solidFill>
              <a:latin typeface="Arial Black"/>
              <a:ea typeface="Arial Black"/>
              <a:cs typeface="Arial Black"/>
              <a:sym typeface="Arial Black"/>
            </a:endParaRPr>
          </a:p>
          <a:p>
            <a:pPr marL="0" lvl="0" indent="0" algn="l" rtl="0">
              <a:spcBef>
                <a:spcPts val="600"/>
              </a:spcBef>
              <a:spcAft>
                <a:spcPts val="0"/>
              </a:spcAft>
              <a:buClr>
                <a:schemeClr val="dk1"/>
              </a:buClr>
              <a:buSzPts val="1100"/>
              <a:buFont typeface="Arial"/>
              <a:buNone/>
            </a:pPr>
            <a:r>
              <a:rPr lang="sv-SE" dirty="0"/>
              <a:t>Syftet med detta samtal är att låta spelarna dela sina lärdomar och reflektioner från</a:t>
            </a:r>
            <a:endParaRPr dirty="0"/>
          </a:p>
          <a:p>
            <a:pPr marL="0" lvl="0" indent="0" algn="l" rtl="0">
              <a:spcBef>
                <a:spcPts val="600"/>
              </a:spcBef>
              <a:spcAft>
                <a:spcPts val="0"/>
              </a:spcAft>
              <a:buClr>
                <a:schemeClr val="dk1"/>
              </a:buClr>
              <a:buSzPts val="1100"/>
              <a:buFont typeface="Arial"/>
              <a:buNone/>
            </a:pPr>
            <a:r>
              <a:rPr lang="sv-SE" dirty="0"/>
              <a:t>träningen som de har ansvaret för. Som </a:t>
            </a:r>
            <a:r>
              <a:rPr lang="sv-SE" dirty="0" err="1"/>
              <a:t>lärgruppsledare</a:t>
            </a:r>
            <a:r>
              <a:rPr lang="sv-SE" dirty="0"/>
              <a:t> är det viktigt att skapa en trygg</a:t>
            </a:r>
            <a:endParaRPr dirty="0"/>
          </a:p>
          <a:p>
            <a:pPr marL="0" lvl="0" indent="0" algn="l" rtl="0">
              <a:spcBef>
                <a:spcPts val="600"/>
              </a:spcBef>
              <a:spcAft>
                <a:spcPts val="0"/>
              </a:spcAft>
              <a:buClr>
                <a:schemeClr val="dk1"/>
              </a:buClr>
              <a:buSzPts val="1100"/>
              <a:buFont typeface="Arial"/>
              <a:buNone/>
            </a:pPr>
            <a:r>
              <a:rPr lang="sv-SE" dirty="0"/>
              <a:t>och öppen atmosfär där alla känner sig bekväma att dela sina tankar.</a:t>
            </a:r>
            <a:endParaRPr dirty="0"/>
          </a:p>
          <a:p>
            <a:pPr marL="0" lvl="0" indent="0" algn="l" rtl="0">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a:t>
            </a:r>
            <a:endParaRPr dirty="0"/>
          </a:p>
          <a:p>
            <a:pPr marL="0" lvl="0" indent="0" algn="l" rtl="0">
              <a:spcBef>
                <a:spcPts val="600"/>
              </a:spcBef>
              <a:spcAft>
                <a:spcPts val="0"/>
              </a:spcAft>
              <a:buClr>
                <a:schemeClr val="dk1"/>
              </a:buClr>
              <a:buSzPts val="1100"/>
              <a:buFont typeface="Arial"/>
              <a:buNone/>
            </a:pPr>
            <a:r>
              <a:rPr lang="sv-SE" dirty="0"/>
              <a:t>Använd er av metoden EPA (En – Par – Alla) i mindre grupper. Dela in laget i grupper om 4 eller 6</a:t>
            </a:r>
            <a:endParaRPr dirty="0"/>
          </a:p>
          <a:p>
            <a:pPr marL="0" lvl="0" indent="0" algn="l" rtl="0">
              <a:spcBef>
                <a:spcPts val="600"/>
              </a:spcBef>
              <a:spcAft>
                <a:spcPts val="0"/>
              </a:spcAft>
              <a:buClr>
                <a:schemeClr val="dk1"/>
              </a:buClr>
              <a:buSzPts val="1100"/>
              <a:buFont typeface="Arial"/>
              <a:buNone/>
            </a:pPr>
            <a:r>
              <a:rPr lang="sv-SE" dirty="0"/>
              <a:t>personer. Försök få ett jämnt antal i varje grupp. Alla börjar med att tänka igenom frågan själv. Efter</a:t>
            </a:r>
            <a:endParaRPr dirty="0"/>
          </a:p>
          <a:p>
            <a:pPr marL="0" lvl="0" indent="0" algn="l" rtl="0">
              <a:spcBef>
                <a:spcPts val="600"/>
              </a:spcBef>
              <a:spcAft>
                <a:spcPts val="0"/>
              </a:spcAft>
              <a:buClr>
                <a:schemeClr val="dk1"/>
              </a:buClr>
              <a:buSzPts val="1100"/>
              <a:buFont typeface="Arial"/>
              <a:buNone/>
            </a:pPr>
            <a:r>
              <a:rPr lang="sv-SE" dirty="0"/>
              <a:t>en minut börjar spelarna prata två och två om samma fråga och efter två minuter diskuterar hela</a:t>
            </a:r>
            <a:endParaRPr dirty="0"/>
          </a:p>
          <a:p>
            <a:pPr marL="0" lvl="0" indent="0" algn="l" rtl="0">
              <a:spcBef>
                <a:spcPts val="600"/>
              </a:spcBef>
              <a:spcAft>
                <a:spcPts val="0"/>
              </a:spcAft>
              <a:buClr>
                <a:schemeClr val="dk1"/>
              </a:buClr>
              <a:buSzPts val="1100"/>
              <a:buFont typeface="Arial"/>
              <a:buNone/>
            </a:pPr>
            <a:r>
              <a:rPr lang="sv-SE" dirty="0"/>
              <a:t>gruppen igenom frågan. Låt gruppen reflektera gemensamt i tre-fyra minuter och börja sedan om</a:t>
            </a:r>
            <a:endParaRPr dirty="0"/>
          </a:p>
          <a:p>
            <a:pPr marL="0" lvl="0" indent="0" algn="l" rtl="0">
              <a:spcBef>
                <a:spcPts val="600"/>
              </a:spcBef>
              <a:spcAft>
                <a:spcPts val="0"/>
              </a:spcAft>
              <a:buClr>
                <a:schemeClr val="dk1"/>
              </a:buClr>
              <a:buSzPts val="1100"/>
              <a:buFont typeface="Arial"/>
              <a:buNone/>
            </a:pPr>
            <a:r>
              <a:rPr lang="sv-SE" dirty="0"/>
              <a:t>med nästa fråga på samma sätt.</a:t>
            </a:r>
            <a:endParaRPr dirty="0"/>
          </a:p>
          <a:p>
            <a:pPr marL="0" lvl="0" indent="0" algn="l" rtl="0">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a:t>
            </a:r>
            <a:endParaRPr dirty="0"/>
          </a:p>
          <a:p>
            <a:pPr marL="457200" lvl="0" indent="-298450" algn="l" rtl="0">
              <a:spcBef>
                <a:spcPts val="600"/>
              </a:spcBef>
              <a:spcAft>
                <a:spcPts val="0"/>
              </a:spcAft>
              <a:buSzPts val="1100"/>
              <a:buChar char="●"/>
            </a:pPr>
            <a:r>
              <a:rPr lang="sv-SE" dirty="0"/>
              <a:t>Hur förberedde ni er inför träningen?</a:t>
            </a:r>
            <a:endParaRPr dirty="0"/>
          </a:p>
          <a:p>
            <a:pPr marL="457200" lvl="0" indent="-298450" algn="l" rtl="0">
              <a:spcBef>
                <a:spcPts val="0"/>
              </a:spcBef>
              <a:spcAft>
                <a:spcPts val="0"/>
              </a:spcAft>
              <a:buSzPts val="1100"/>
              <a:buChar char="●"/>
            </a:pPr>
            <a:r>
              <a:rPr lang="sv-SE" dirty="0"/>
              <a:t>Hur kände ni er i rollen som ledare? Vilka utmaningar och möjligheter upplevde ni?</a:t>
            </a:r>
            <a:endParaRPr dirty="0"/>
          </a:p>
          <a:p>
            <a:pPr marL="457200" lvl="0" indent="-298450" algn="l" rtl="0">
              <a:spcBef>
                <a:spcPts val="0"/>
              </a:spcBef>
              <a:spcAft>
                <a:spcPts val="0"/>
              </a:spcAft>
              <a:buSzPts val="1100"/>
              <a:buChar char="●"/>
            </a:pPr>
            <a:r>
              <a:rPr lang="sv-SE" dirty="0"/>
              <a:t>Hur kommunicerade ni med spelarna? Fanns det några specifika situationer där ni kände att ni lyckades bra med ert ledarskap?</a:t>
            </a:r>
            <a:endParaRPr dirty="0"/>
          </a:p>
          <a:p>
            <a:pPr marL="457200" lvl="0" indent="-298450" algn="l" rtl="0">
              <a:spcBef>
                <a:spcPts val="0"/>
              </a:spcBef>
              <a:spcAft>
                <a:spcPts val="0"/>
              </a:spcAft>
              <a:buSzPts val="1100"/>
              <a:buChar char="●"/>
            </a:pPr>
            <a:r>
              <a:rPr lang="sv-SE" dirty="0"/>
              <a:t>Vad tar ni med er från träningspasset? Vilka lärdomar och insikter har ni fått?</a:t>
            </a:r>
            <a:endParaRPr dirty="0"/>
          </a:p>
          <a:p>
            <a:pPr marL="457200" lvl="0" indent="-298450" algn="l" rtl="0">
              <a:spcBef>
                <a:spcPts val="0"/>
              </a:spcBef>
              <a:spcAft>
                <a:spcPts val="0"/>
              </a:spcAft>
              <a:buSzPts val="1100"/>
              <a:buChar char="●"/>
            </a:pPr>
            <a:r>
              <a:rPr lang="sv-SE" dirty="0"/>
              <a:t>Hur kan ni fortsätta utvecklas som ledare?</a:t>
            </a:r>
            <a:endParaRPr dirty="0"/>
          </a:p>
          <a:p>
            <a:pPr marL="0" lvl="0" indent="0" algn="l" rtl="0">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a:t>
            </a:r>
            <a:endParaRPr sz="1400" b="1" dirty="0">
              <a:solidFill>
                <a:srgbClr val="0065B0"/>
              </a:solidFill>
              <a:latin typeface="Arial Black"/>
              <a:ea typeface="Arial Black"/>
              <a:cs typeface="Arial Black"/>
              <a:sym typeface="Arial Black"/>
            </a:endParaRPr>
          </a:p>
          <a:p>
            <a:pPr marL="0" lvl="0" indent="0" algn="l" rtl="0">
              <a:spcBef>
                <a:spcPts val="600"/>
              </a:spcBef>
              <a:spcAft>
                <a:spcPts val="0"/>
              </a:spcAft>
              <a:buClr>
                <a:schemeClr val="dk1"/>
              </a:buClr>
              <a:buSzPts val="1100"/>
              <a:buFont typeface="Arial"/>
              <a:buNone/>
            </a:pPr>
            <a:r>
              <a:rPr lang="sv-SE" dirty="0"/>
              <a:t>Samla upp laget och ha en gemensamma samling vad det olika grupperna har pratat om i korthet.</a:t>
            </a:r>
            <a:endParaRPr dirty="0"/>
          </a:p>
          <a:p>
            <a:pPr marL="0" lvl="0" indent="0" algn="l" rtl="0">
              <a:spcBef>
                <a:spcPts val="600"/>
              </a:spcBef>
              <a:spcAft>
                <a:spcPts val="0"/>
              </a:spcAft>
              <a:buClr>
                <a:schemeClr val="dk1"/>
              </a:buClr>
              <a:buSzPts val="1100"/>
              <a:buFont typeface="Arial"/>
              <a:buNone/>
            </a:pPr>
            <a:r>
              <a:rPr lang="sv-SE" dirty="0"/>
              <a:t>Nu har laget avslutet denna lärgrupp kring ” Hur är en bra ledare?” Om någon spelare är</a:t>
            </a:r>
            <a:endParaRPr dirty="0"/>
          </a:p>
          <a:p>
            <a:pPr marL="0" lvl="0" indent="0" algn="l" rtl="0">
              <a:spcBef>
                <a:spcPts val="600"/>
              </a:spcBef>
              <a:spcAft>
                <a:spcPts val="0"/>
              </a:spcAft>
              <a:buClr>
                <a:schemeClr val="dk1"/>
              </a:buClr>
              <a:buSzPts val="1100"/>
              <a:buFont typeface="Arial"/>
              <a:buNone/>
            </a:pPr>
            <a:r>
              <a:rPr lang="sv-SE" dirty="0"/>
              <a:t>intresserad att vara ledare för något lag eller någon annan ledarroll i föreningen ber du ledarna i</a:t>
            </a:r>
            <a:endParaRPr dirty="0"/>
          </a:p>
          <a:p>
            <a:pPr marL="0" lvl="0" indent="0" algn="l" rtl="0">
              <a:spcBef>
                <a:spcPts val="600"/>
              </a:spcBef>
              <a:spcAft>
                <a:spcPts val="0"/>
              </a:spcAft>
              <a:buClr>
                <a:schemeClr val="dk1"/>
              </a:buClr>
              <a:buSzPts val="1100"/>
              <a:buFont typeface="Arial"/>
              <a:buNone/>
            </a:pPr>
            <a:r>
              <a:rPr lang="sv-SE" dirty="0"/>
              <a:t>laget samla upp det intresset och att ansvarig i förningen kommer kontakta enskilda spelaren för att</a:t>
            </a:r>
            <a:endParaRPr dirty="0"/>
          </a:p>
          <a:p>
            <a:pPr marL="0" lvl="0" indent="0" algn="l" rtl="0">
              <a:spcBef>
                <a:spcPts val="600"/>
              </a:spcBef>
              <a:spcAft>
                <a:spcPts val="0"/>
              </a:spcAft>
              <a:buClr>
                <a:schemeClr val="dk1"/>
              </a:buClr>
              <a:buSzPts val="1100"/>
              <a:buFont typeface="Arial"/>
              <a:buNone/>
            </a:pPr>
            <a:r>
              <a:rPr lang="sv-SE" dirty="0"/>
              <a:t>höra vilken </a:t>
            </a:r>
            <a:r>
              <a:rPr lang="sv-SE" dirty="0" err="1"/>
              <a:t>ledaroll</a:t>
            </a:r>
            <a:r>
              <a:rPr lang="sv-SE" dirty="0"/>
              <a:t> hen önskar.</a:t>
            </a:r>
            <a:endParaRPr dirty="0"/>
          </a:p>
          <a:p>
            <a:pPr marL="0" lvl="0" indent="0" algn="l" rtl="0">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Fördjupning</a:t>
            </a:r>
            <a:endParaRPr dirty="0"/>
          </a:p>
          <a:p>
            <a:pPr marL="0" lvl="0" indent="0" algn="l" rtl="0">
              <a:spcBef>
                <a:spcPts val="600"/>
              </a:spcBef>
              <a:spcAft>
                <a:spcPts val="0"/>
              </a:spcAft>
              <a:buClr>
                <a:schemeClr val="dk1"/>
              </a:buClr>
              <a:buSzPts val="1100"/>
              <a:buFont typeface="Arial"/>
              <a:buNone/>
            </a:pPr>
            <a:r>
              <a:rPr lang="sv-SE" dirty="0"/>
              <a:t>Om spelarna vill fördjupa sig i ledarskapet erbjuds “Introduktionsutbildning för tränare” som ni hittar</a:t>
            </a:r>
            <a:endParaRPr dirty="0"/>
          </a:p>
          <a:p>
            <a:pPr marL="0" lvl="0" indent="0" algn="l" rtl="0">
              <a:spcBef>
                <a:spcPts val="600"/>
              </a:spcBef>
              <a:spcAft>
                <a:spcPts val="0"/>
              </a:spcAft>
              <a:buClr>
                <a:schemeClr val="dk1"/>
              </a:buClr>
              <a:buSzPts val="1100"/>
              <a:buFont typeface="Arial"/>
              <a:buNone/>
            </a:pPr>
            <a:r>
              <a:rPr lang="sv-SE" dirty="0"/>
              <a:t>här: </a:t>
            </a:r>
            <a:r>
              <a:rPr lang="sv-SE" u="sng" dirty="0">
                <a:solidFill>
                  <a:schemeClr val="hlink"/>
                </a:solidFill>
                <a:hlinkClick r:id="rId4"/>
              </a:rPr>
              <a:t>https://utbildning.sisuforlag.se/rfsisu/idrottens-webbar/utbildning-for-tranare/Introduktionsutbild</a:t>
            </a:r>
            <a:endParaRPr dirty="0"/>
          </a:p>
          <a:p>
            <a:pPr marL="0" lvl="0" indent="0" algn="l" rtl="0">
              <a:spcBef>
                <a:spcPts val="600"/>
              </a:spcBef>
              <a:spcAft>
                <a:spcPts val="0"/>
              </a:spcAft>
              <a:buClr>
                <a:schemeClr val="dk1"/>
              </a:buClr>
              <a:buSzPts val="1100"/>
              <a:buFont typeface="Arial"/>
              <a:buNone/>
            </a:pPr>
            <a:r>
              <a:rPr lang="sv-SE" u="sng" dirty="0" err="1">
                <a:solidFill>
                  <a:schemeClr val="hlink"/>
                </a:solidFill>
                <a:hlinkClick r:id="rId4"/>
              </a:rPr>
              <a:t>ning</a:t>
            </a:r>
            <a:r>
              <a:rPr lang="sv-SE" u="sng" dirty="0">
                <a:solidFill>
                  <a:schemeClr val="hlink"/>
                </a:solidFill>
                <a:hlinkClick r:id="rId4"/>
              </a:rPr>
              <a:t>-for-</a:t>
            </a:r>
            <a:r>
              <a:rPr lang="sv-SE" u="sng" dirty="0" err="1">
                <a:solidFill>
                  <a:schemeClr val="hlink"/>
                </a:solidFill>
                <a:hlinkClick r:id="rId4"/>
              </a:rPr>
              <a:t>tranare</a:t>
            </a:r>
            <a:r>
              <a:rPr lang="sv-SE" u="sng" dirty="0">
                <a:solidFill>
                  <a:schemeClr val="hlink"/>
                </a:solidFill>
                <a:hlinkClick r:id="rId4"/>
              </a:rPr>
              <a:t>/</a:t>
            </a:r>
            <a:endParaRPr dirty="0"/>
          </a:p>
          <a:p>
            <a:pPr marL="0" lvl="0" indent="0" algn="l" rtl="0">
              <a:spcBef>
                <a:spcPts val="600"/>
              </a:spcBef>
              <a:spcAft>
                <a:spcPts val="0"/>
              </a:spcAft>
              <a:buClr>
                <a:schemeClr val="dk1"/>
              </a:buClr>
              <a:buSzPts val="1100"/>
              <a:buFont typeface="Arial"/>
              <a:buNone/>
            </a:pPr>
            <a:r>
              <a:rPr lang="sv-SE" dirty="0"/>
              <a:t>Denna utbildning är första steget av Svenska basketbollförbundet för att bli tränare som heter</a:t>
            </a:r>
            <a:endParaRPr dirty="0"/>
          </a:p>
          <a:p>
            <a:pPr marL="0" lvl="0" indent="0" algn="l" rtl="0">
              <a:spcBef>
                <a:spcPts val="600"/>
              </a:spcBef>
              <a:spcAft>
                <a:spcPts val="0"/>
              </a:spcAft>
              <a:buClr>
                <a:schemeClr val="dk1"/>
              </a:buClr>
              <a:buSzPts val="1100"/>
              <a:buFont typeface="Arial"/>
              <a:buNone/>
            </a:pPr>
            <a:r>
              <a:rPr lang="sv-SE" dirty="0"/>
              <a:t>“Introduktion Utvecklingstränare”.</a:t>
            </a:r>
            <a:endParaRPr dirty="0"/>
          </a:p>
          <a:p>
            <a:pPr marL="0" lvl="0" indent="0" algn="l" rtl="0">
              <a:lnSpc>
                <a:spcPct val="110000"/>
              </a:lnSpc>
              <a:spcBef>
                <a:spcPts val="600"/>
              </a:spcBef>
              <a:spcAft>
                <a:spcPts val="0"/>
              </a:spcAft>
              <a:buClr>
                <a:schemeClr val="dk1"/>
              </a:buClr>
              <a:buSzPts val="1100"/>
              <a:buFont typeface="Arial"/>
              <a:buNone/>
            </a:pPr>
            <a:endParaRPr sz="1200" b="1" dirty="0"/>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48" name="Google Shape;48;g2d2cc04261d_0_44"/>
          <p:cNvPicPr preferRelativeResize="0"/>
          <p:nvPr/>
        </p:nvPicPr>
        <p:blipFill rotWithShape="1">
          <a:blip r:embed="rId5">
            <a:alphaModFix/>
          </a:blip>
          <a:srcRect/>
          <a:stretch/>
        </p:blipFill>
        <p:spPr>
          <a:xfrm>
            <a:off x="6313875" y="206898"/>
            <a:ext cx="937587" cy="879321"/>
          </a:xfrm>
          <a:prstGeom prst="rect">
            <a:avLst/>
          </a:prstGeom>
          <a:noFill/>
          <a:ln>
            <a:noFill/>
          </a:ln>
        </p:spPr>
      </p:pic>
      <p:pic>
        <p:nvPicPr>
          <p:cNvPr id="49" name="Google Shape;49;g2d2cc04261d_0_44"/>
          <p:cNvPicPr preferRelativeResize="0"/>
          <p:nvPr/>
        </p:nvPicPr>
        <p:blipFill>
          <a:blip r:embed="rId6">
            <a:alphaModFix/>
          </a:blip>
          <a:stretch>
            <a:fillRect/>
          </a:stretch>
        </p:blipFill>
        <p:spPr>
          <a:xfrm>
            <a:off x="6255348" y="1231325"/>
            <a:ext cx="1054625" cy="10546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3"/>
        <p:cNvGrpSpPr/>
        <p:nvPr/>
      </p:nvGrpSpPr>
      <p:grpSpPr>
        <a:xfrm>
          <a:off x="0" y="0"/>
          <a:ext cx="0" cy="0"/>
          <a:chOff x="0" y="0"/>
          <a:chExt cx="0" cy="0"/>
        </a:xfrm>
      </p:grpSpPr>
      <p:sp>
        <p:nvSpPr>
          <p:cNvPr id="54" name="Google Shape;54;g2d2cc04261d_0_66"/>
          <p:cNvSpPr/>
          <p:nvPr/>
        </p:nvSpPr>
        <p:spPr>
          <a:xfrm>
            <a:off x="-1" y="-14240"/>
            <a:ext cx="7559700" cy="2327400"/>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55" name="Google Shape;55;g2d2cc04261d_0_66"/>
          <p:cNvPicPr preferRelativeResize="0"/>
          <p:nvPr/>
        </p:nvPicPr>
        <p:blipFill rotWithShape="1">
          <a:blip r:embed="rId3">
            <a:alphaModFix/>
          </a:blip>
          <a:srcRect l="45392" t="1274" r="-5157" b="20988"/>
          <a:stretch/>
        </p:blipFill>
        <p:spPr>
          <a:xfrm>
            <a:off x="-914400" y="-1019959"/>
            <a:ext cx="7352911" cy="3333012"/>
          </a:xfrm>
          <a:prstGeom prst="rect">
            <a:avLst/>
          </a:prstGeom>
          <a:noFill/>
          <a:ln>
            <a:noFill/>
          </a:ln>
        </p:spPr>
      </p:pic>
      <p:sp>
        <p:nvSpPr>
          <p:cNvPr id="56" name="Google Shape;56;g2d2cc04261d_0_66"/>
          <p:cNvSpPr txBox="1">
            <a:spLocks noGrp="1"/>
          </p:cNvSpPr>
          <p:nvPr>
            <p:ph type="ctrTitle"/>
          </p:nvPr>
        </p:nvSpPr>
        <p:spPr>
          <a:xfrm>
            <a:off x="195353" y="1751205"/>
            <a:ext cx="6060000" cy="7290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400"/>
              <a:buFont typeface="Arial Black"/>
              <a:buNone/>
            </a:pPr>
            <a:r>
              <a:rPr lang="sv-SE"/>
              <a:t>SJÄLVLEDARSKAP</a:t>
            </a:r>
            <a:endParaRPr>
              <a:solidFill>
                <a:schemeClr val="lt1"/>
              </a:solidFill>
            </a:endParaRPr>
          </a:p>
        </p:txBody>
      </p:sp>
      <p:sp>
        <p:nvSpPr>
          <p:cNvPr id="57" name="Google Shape;57;g2d2cc04261d_0_66"/>
          <p:cNvSpPr txBox="1">
            <a:spLocks noGrp="1"/>
          </p:cNvSpPr>
          <p:nvPr>
            <p:ph type="body" idx="3"/>
          </p:nvPr>
        </p:nvSpPr>
        <p:spPr>
          <a:xfrm>
            <a:off x="195353" y="1393011"/>
            <a:ext cx="4024200" cy="35820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1100"/>
              <a:buFont typeface="Arial"/>
              <a:buNone/>
            </a:pPr>
            <a:r>
              <a:rPr lang="sv-SE">
                <a:solidFill>
                  <a:schemeClr val="lt1"/>
                </a:solidFill>
              </a:rPr>
              <a:t>LÄRGRUPPSPLAN</a:t>
            </a:r>
            <a:r>
              <a:rPr lang="sv-SE"/>
              <a:t> LEDARSKAP #3</a:t>
            </a:r>
            <a:endParaRPr/>
          </a:p>
        </p:txBody>
      </p:sp>
      <p:sp>
        <p:nvSpPr>
          <p:cNvPr id="58" name="Google Shape;58;g2d2cc04261d_0_66"/>
          <p:cNvSpPr txBox="1">
            <a:spLocks noGrp="1"/>
          </p:cNvSpPr>
          <p:nvPr>
            <p:ph type="body" idx="1"/>
          </p:nvPr>
        </p:nvSpPr>
        <p:spPr>
          <a:xfrm>
            <a:off x="239687" y="2271091"/>
            <a:ext cx="7080299" cy="5612400"/>
          </a:xfrm>
          <a:prstGeom prst="rect">
            <a:avLst/>
          </a:prstGeom>
          <a:noFill/>
          <a:ln>
            <a:noFill/>
          </a:ln>
        </p:spPr>
        <p:txBody>
          <a:bodyPr spcFirstLastPara="1" wrap="square" lIns="0" tIns="0" rIns="0" bIns="0" anchor="t" anchorCtr="0">
            <a:noAutofit/>
          </a:bodyPr>
          <a:lstStyle/>
          <a:p>
            <a:pPr marL="0" lvl="0" indent="0" algn="l" rtl="0">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Information till dig som </a:t>
            </a:r>
            <a:r>
              <a:rPr lang="sv-SE" sz="1400" b="1" dirty="0" err="1">
                <a:solidFill>
                  <a:srgbClr val="0065B0"/>
                </a:solidFill>
                <a:latin typeface="Arial Black"/>
                <a:ea typeface="Arial Black"/>
                <a:cs typeface="Arial Black"/>
                <a:sym typeface="Arial Black"/>
              </a:rPr>
              <a:t>lärgruppsledare</a:t>
            </a:r>
            <a:endParaRPr sz="1400" b="1" dirty="0">
              <a:solidFill>
                <a:srgbClr val="0065B0"/>
              </a:solidFill>
              <a:latin typeface="Arial Black"/>
              <a:ea typeface="Arial Black"/>
              <a:cs typeface="Arial Black"/>
              <a:sym typeface="Arial Black"/>
            </a:endParaRPr>
          </a:p>
          <a:p>
            <a:pPr marL="0" lvl="0" indent="0" algn="l" rtl="0">
              <a:spcBef>
                <a:spcPts val="600"/>
              </a:spcBef>
              <a:spcAft>
                <a:spcPts val="0"/>
              </a:spcAft>
              <a:buClr>
                <a:schemeClr val="dk1"/>
              </a:buClr>
              <a:buSzPts val="1100"/>
              <a:buFont typeface="Arial"/>
              <a:buNone/>
            </a:pPr>
            <a:r>
              <a:rPr lang="sv-SE" dirty="0"/>
              <a:t>Förmågan att kunna leda sig själv kräver inre motivation, välbefinnande och gemenskap. När vi</a:t>
            </a:r>
            <a:endParaRPr dirty="0"/>
          </a:p>
          <a:p>
            <a:pPr marL="0" lvl="0" indent="0" algn="l" rtl="0">
              <a:spcBef>
                <a:spcPts val="600"/>
              </a:spcBef>
              <a:spcAft>
                <a:spcPts val="0"/>
              </a:spcAft>
              <a:buClr>
                <a:schemeClr val="dk1"/>
              </a:buClr>
              <a:buSzPts val="1100"/>
              <a:buFont typeface="Arial"/>
              <a:buNone/>
            </a:pPr>
            <a:r>
              <a:rPr lang="sv-SE" dirty="0"/>
              <a:t>pratar om ledarskap är det ofta i kontexten att leda andra. Självledarskap handlar om förmågan att</a:t>
            </a:r>
            <a:endParaRPr dirty="0"/>
          </a:p>
          <a:p>
            <a:pPr marL="0" lvl="0" indent="0" algn="l" rtl="0">
              <a:spcBef>
                <a:spcPts val="600"/>
              </a:spcBef>
              <a:spcAft>
                <a:spcPts val="0"/>
              </a:spcAft>
              <a:buClr>
                <a:schemeClr val="dk1"/>
              </a:buClr>
              <a:buSzPts val="1100"/>
              <a:buFont typeface="Arial"/>
              <a:buNone/>
            </a:pPr>
            <a:r>
              <a:rPr lang="sv-SE" dirty="0"/>
              <a:t>leda sig själv. Som idrottare krävs ett effektivt självledarskap, som till stor del handlar om att styra</a:t>
            </a:r>
            <a:endParaRPr dirty="0"/>
          </a:p>
          <a:p>
            <a:pPr marL="0" lvl="0" indent="0" algn="l" rtl="0">
              <a:spcBef>
                <a:spcPts val="600"/>
              </a:spcBef>
              <a:spcAft>
                <a:spcPts val="0"/>
              </a:spcAft>
              <a:buClr>
                <a:schemeClr val="dk1"/>
              </a:buClr>
              <a:buSzPts val="1100"/>
              <a:buFont typeface="Arial"/>
              <a:buNone/>
            </a:pPr>
            <a:r>
              <a:rPr lang="sv-SE" dirty="0"/>
              <a:t>sina tankar och beteenden mot uppsatta mål.</a:t>
            </a:r>
            <a:endParaRPr dirty="0"/>
          </a:p>
          <a:p>
            <a:pPr marL="0" lvl="0" indent="0" algn="l" rtl="0">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Inledning</a:t>
            </a:r>
            <a:endParaRPr sz="1400" b="1" dirty="0">
              <a:solidFill>
                <a:srgbClr val="0065B0"/>
              </a:solidFill>
              <a:latin typeface="Arial Black"/>
              <a:ea typeface="Arial Black"/>
              <a:cs typeface="Arial Black"/>
              <a:sym typeface="Arial Black"/>
            </a:endParaRPr>
          </a:p>
          <a:p>
            <a:pPr marL="0" lvl="0" indent="0" algn="l" rtl="0">
              <a:spcBef>
                <a:spcPts val="600"/>
              </a:spcBef>
              <a:spcAft>
                <a:spcPts val="0"/>
              </a:spcAft>
              <a:buClr>
                <a:schemeClr val="dk1"/>
              </a:buClr>
              <a:buSzPts val="1100"/>
              <a:buFont typeface="Arial"/>
              <a:buNone/>
            </a:pPr>
            <a:r>
              <a:rPr lang="sv-SE" dirty="0"/>
              <a:t>Dela in spelarna i mindre grupper (ca 4-5 per grupp). Be spelarna blunda och tänka på sin största</a:t>
            </a:r>
            <a:endParaRPr dirty="0"/>
          </a:p>
          <a:p>
            <a:pPr marL="0" lvl="0" indent="0" algn="l" rtl="0">
              <a:spcBef>
                <a:spcPts val="600"/>
              </a:spcBef>
              <a:spcAft>
                <a:spcPts val="0"/>
              </a:spcAft>
              <a:buClr>
                <a:schemeClr val="dk1"/>
              </a:buClr>
              <a:buSzPts val="1100"/>
              <a:buFont typeface="Arial"/>
              <a:buNone/>
            </a:pPr>
            <a:r>
              <a:rPr lang="sv-SE" dirty="0"/>
              <a:t>förebild inom idrotten i några minuter. Ställ frågor som "hur tror ni att spelaren blivit så bra?" "hur</a:t>
            </a:r>
            <a:endParaRPr dirty="0"/>
          </a:p>
          <a:p>
            <a:pPr marL="0" lvl="0" indent="0" algn="l" rtl="0">
              <a:spcBef>
                <a:spcPts val="600"/>
              </a:spcBef>
              <a:spcAft>
                <a:spcPts val="0"/>
              </a:spcAft>
              <a:buClr>
                <a:schemeClr val="dk1"/>
              </a:buClr>
              <a:buSzPts val="1100"/>
              <a:buFont typeface="Arial"/>
              <a:buNone/>
            </a:pPr>
            <a:r>
              <a:rPr lang="sv-SE" dirty="0"/>
              <a:t>ofta tränar spelaren?" "hur tror du spelaren lägger upp sina måltider under en dag?".</a:t>
            </a:r>
            <a:endParaRPr dirty="0"/>
          </a:p>
          <a:p>
            <a:pPr marL="0" lvl="0" indent="0" algn="l" rtl="0">
              <a:spcBef>
                <a:spcPts val="600"/>
              </a:spcBef>
              <a:spcAft>
                <a:spcPts val="0"/>
              </a:spcAft>
              <a:buClr>
                <a:schemeClr val="dk1"/>
              </a:buClr>
              <a:buSzPts val="1100"/>
              <a:buFont typeface="Arial"/>
              <a:buNone/>
            </a:pPr>
            <a:r>
              <a:rPr lang="sv-SE" dirty="0"/>
              <a:t>Titta därefter på </a:t>
            </a:r>
            <a:r>
              <a:rPr lang="sv-SE" dirty="0" err="1"/>
              <a:t>youtubeklippet</a:t>
            </a:r>
            <a:r>
              <a:rPr lang="sv-SE" dirty="0"/>
              <a:t> https://www.youtube.com/watch?v=8c-jlI9CpnU som handlar om</a:t>
            </a:r>
            <a:endParaRPr dirty="0"/>
          </a:p>
          <a:p>
            <a:pPr marL="0" lvl="0" indent="0" algn="l" rtl="0">
              <a:spcBef>
                <a:spcPts val="600"/>
              </a:spcBef>
              <a:spcAft>
                <a:spcPts val="0"/>
              </a:spcAft>
              <a:buClr>
                <a:schemeClr val="dk1"/>
              </a:buClr>
              <a:buSzPts val="1100"/>
              <a:buFont typeface="Arial"/>
              <a:buNone/>
            </a:pPr>
            <a:r>
              <a:rPr lang="sv-SE" dirty="0"/>
              <a:t>självledarskap.</a:t>
            </a:r>
            <a:endParaRPr dirty="0"/>
          </a:p>
          <a:p>
            <a:pPr marL="0" lvl="0" indent="0" algn="l" rtl="0">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Frågeställning</a:t>
            </a:r>
            <a:endParaRPr sz="1400" b="1" dirty="0">
              <a:solidFill>
                <a:srgbClr val="0065B0"/>
              </a:solidFill>
              <a:latin typeface="Arial Black"/>
              <a:ea typeface="Arial Black"/>
              <a:cs typeface="Arial Black"/>
              <a:sym typeface="Arial Black"/>
            </a:endParaRPr>
          </a:p>
          <a:p>
            <a:pPr marL="0" lvl="0" indent="0" algn="l" rtl="0">
              <a:spcBef>
                <a:spcPts val="600"/>
              </a:spcBef>
              <a:spcAft>
                <a:spcPts val="0"/>
              </a:spcAft>
              <a:buClr>
                <a:schemeClr val="dk1"/>
              </a:buClr>
              <a:buSzPts val="1100"/>
              <a:buFont typeface="Arial"/>
              <a:buNone/>
            </a:pPr>
            <a:r>
              <a:rPr lang="sv-SE" dirty="0"/>
              <a:t>Efter de sett filmen diskuterar spelarna följande frågorna i grupperna:</a:t>
            </a:r>
            <a:endParaRPr dirty="0"/>
          </a:p>
          <a:p>
            <a:pPr marL="457200" lvl="0" indent="-298450" algn="l" rtl="0">
              <a:spcBef>
                <a:spcPts val="600"/>
              </a:spcBef>
              <a:spcAft>
                <a:spcPts val="0"/>
              </a:spcAft>
              <a:buSzPts val="1100"/>
              <a:buChar char="●"/>
            </a:pPr>
            <a:r>
              <a:rPr lang="sv-SE" dirty="0"/>
              <a:t>Har du satt upp några tydliga mål inom idrotten och/eller inom skolan? Berätta.</a:t>
            </a:r>
            <a:endParaRPr dirty="0"/>
          </a:p>
          <a:p>
            <a:pPr marL="457200" lvl="0" indent="-298450" algn="l" rtl="0">
              <a:spcBef>
                <a:spcPts val="0"/>
              </a:spcBef>
              <a:spcAft>
                <a:spcPts val="0"/>
              </a:spcAft>
              <a:buSzPts val="1100"/>
              <a:buChar char="●"/>
            </a:pPr>
            <a:r>
              <a:rPr lang="sv-SE" dirty="0"/>
              <a:t>Använder du dig av delmål för att nå dina mål? Vad finns det för fördelar med att använda sig av delmål?</a:t>
            </a:r>
            <a:endParaRPr dirty="0"/>
          </a:p>
          <a:p>
            <a:pPr marL="457200" lvl="0" indent="-298450" algn="l" rtl="0">
              <a:spcBef>
                <a:spcPts val="0"/>
              </a:spcBef>
              <a:spcAft>
                <a:spcPts val="0"/>
              </a:spcAft>
              <a:buSzPts val="1100"/>
              <a:buChar char="●"/>
            </a:pPr>
            <a:r>
              <a:rPr lang="sv-SE" dirty="0"/>
              <a:t>Har du någon handlingsplan för att nå dina mål? Om ja, hur ser den ut?</a:t>
            </a:r>
            <a:endParaRPr dirty="0"/>
          </a:p>
          <a:p>
            <a:pPr marL="457200" lvl="0" indent="-298450" algn="l" rtl="0">
              <a:spcBef>
                <a:spcPts val="0"/>
              </a:spcBef>
              <a:spcAft>
                <a:spcPts val="0"/>
              </a:spcAft>
              <a:buSzPts val="1100"/>
              <a:buChar char="●"/>
            </a:pPr>
            <a:r>
              <a:rPr lang="sv-SE" dirty="0"/>
              <a:t>Hur brukar du belöna dig själv när du nått ett mål eller ett delmål?</a:t>
            </a:r>
            <a:endParaRPr dirty="0"/>
          </a:p>
          <a:p>
            <a:pPr marL="457200" lvl="0" indent="-298450" algn="l" rtl="0">
              <a:spcBef>
                <a:spcPts val="0"/>
              </a:spcBef>
              <a:spcAft>
                <a:spcPts val="0"/>
              </a:spcAft>
              <a:buSzPts val="1100"/>
              <a:buChar char="●"/>
            </a:pPr>
            <a:r>
              <a:rPr lang="sv-SE" dirty="0"/>
              <a:t>När känner du dig stressad? Har du några strategier du använder dig av när du känner av stress?</a:t>
            </a:r>
            <a:endParaRPr dirty="0"/>
          </a:p>
          <a:p>
            <a:pPr marL="457200" lvl="0" indent="-298450" algn="l" rtl="0">
              <a:spcBef>
                <a:spcPts val="0"/>
              </a:spcBef>
              <a:spcAft>
                <a:spcPts val="0"/>
              </a:spcAft>
              <a:buSzPts val="1100"/>
              <a:buChar char="●"/>
            </a:pPr>
            <a:r>
              <a:rPr lang="sv-SE" dirty="0"/>
              <a:t>Hur ser din balans ut i livet? (ex. Skola, idrott, umgänge, andra intressen)</a:t>
            </a:r>
            <a:endParaRPr dirty="0"/>
          </a:p>
          <a:p>
            <a:pPr marL="457200" lvl="0" indent="-298450" algn="l" rtl="0">
              <a:spcBef>
                <a:spcPts val="0"/>
              </a:spcBef>
              <a:spcAft>
                <a:spcPts val="0"/>
              </a:spcAft>
              <a:buSzPts val="1100"/>
              <a:buChar char="●"/>
            </a:pPr>
            <a:r>
              <a:rPr lang="sv-SE" dirty="0"/>
              <a:t>Känner du att du får tillräckligt med feedback från dina tränare, både positiv feedback och</a:t>
            </a:r>
            <a:endParaRPr dirty="0"/>
          </a:p>
          <a:p>
            <a:pPr marL="457200" lvl="0" indent="0" algn="l" rtl="0">
              <a:spcBef>
                <a:spcPts val="600"/>
              </a:spcBef>
              <a:spcAft>
                <a:spcPts val="0"/>
              </a:spcAft>
              <a:buNone/>
            </a:pPr>
            <a:r>
              <a:rPr lang="sv-SE" dirty="0"/>
              <a:t>konstruktiv feedback?</a:t>
            </a:r>
            <a:endParaRPr dirty="0"/>
          </a:p>
          <a:p>
            <a:pPr marL="0" lvl="0" indent="0" algn="l" rtl="0">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Avslut</a:t>
            </a:r>
            <a:endParaRPr sz="1400" b="1" dirty="0">
              <a:solidFill>
                <a:srgbClr val="0065B0"/>
              </a:solidFill>
              <a:latin typeface="Arial Black"/>
              <a:ea typeface="Arial Black"/>
              <a:cs typeface="Arial Black"/>
              <a:sym typeface="Arial Black"/>
            </a:endParaRPr>
          </a:p>
          <a:p>
            <a:pPr marL="0" lvl="0" indent="0" algn="l" rtl="0">
              <a:spcBef>
                <a:spcPts val="600"/>
              </a:spcBef>
              <a:spcAft>
                <a:spcPts val="0"/>
              </a:spcAft>
              <a:buClr>
                <a:schemeClr val="dk1"/>
              </a:buClr>
              <a:buSzPts val="1100"/>
              <a:buFont typeface="Arial"/>
              <a:buNone/>
            </a:pPr>
            <a:r>
              <a:rPr lang="sv-SE" dirty="0"/>
              <a:t>Till sist ber ni spelarna att skriva ner ett mål om något som de vill förbättra.</a:t>
            </a:r>
            <a:endParaRPr dirty="0"/>
          </a:p>
          <a:p>
            <a:pPr marL="0" lvl="0" indent="0" algn="l" rtl="0">
              <a:spcBef>
                <a:spcPts val="600"/>
              </a:spcBef>
              <a:spcAft>
                <a:spcPts val="0"/>
              </a:spcAft>
              <a:buClr>
                <a:schemeClr val="dk1"/>
              </a:buClr>
              <a:buSzPts val="1100"/>
              <a:buFont typeface="Arial"/>
              <a:buNone/>
            </a:pPr>
            <a:r>
              <a:rPr lang="sv-SE" dirty="0"/>
              <a:t>Målet ska vara satt utifrån SMARTS-modellen. Detta innebär att målsättningen ska vara Specifik,</a:t>
            </a:r>
            <a:endParaRPr dirty="0"/>
          </a:p>
          <a:p>
            <a:pPr marL="0" lvl="0" indent="0" algn="l" rtl="0">
              <a:spcBef>
                <a:spcPts val="600"/>
              </a:spcBef>
              <a:spcAft>
                <a:spcPts val="0"/>
              </a:spcAft>
              <a:buClr>
                <a:schemeClr val="dk1"/>
              </a:buClr>
              <a:buSzPts val="1100"/>
              <a:buFont typeface="Arial"/>
              <a:buNone/>
            </a:pPr>
            <a:r>
              <a:rPr lang="sv-SE" dirty="0"/>
              <a:t>Mätbart, Attraktivt (något du verkligen vill uppnå), Realistiskt, Tidsbestämt och Självbestämt.</a:t>
            </a:r>
            <a:endParaRPr dirty="0"/>
          </a:p>
          <a:p>
            <a:pPr marL="0" lvl="0" indent="0" algn="l" rtl="0">
              <a:spcBef>
                <a:spcPts val="600"/>
              </a:spcBef>
              <a:spcAft>
                <a:spcPts val="0"/>
              </a:spcAft>
              <a:buClr>
                <a:schemeClr val="dk1"/>
              </a:buClr>
              <a:buSzPts val="1100"/>
              <a:buFont typeface="Arial"/>
              <a:buNone/>
            </a:pPr>
            <a:r>
              <a:rPr lang="sv-SE" sz="1400" b="1" dirty="0">
                <a:solidFill>
                  <a:srgbClr val="0065B0"/>
                </a:solidFill>
                <a:latin typeface="Arial Black"/>
                <a:ea typeface="Arial Black"/>
                <a:cs typeface="Arial Black"/>
                <a:sym typeface="Arial Black"/>
              </a:rPr>
              <a:t>Fortsättning</a:t>
            </a:r>
            <a:endParaRPr sz="1400" b="1" dirty="0">
              <a:solidFill>
                <a:srgbClr val="0065B0"/>
              </a:solidFill>
              <a:latin typeface="Arial Black"/>
              <a:ea typeface="Arial Black"/>
              <a:cs typeface="Arial Black"/>
              <a:sym typeface="Arial Black"/>
            </a:endParaRPr>
          </a:p>
          <a:p>
            <a:pPr marL="0" lvl="0" indent="0" algn="l" rtl="0">
              <a:spcBef>
                <a:spcPts val="600"/>
              </a:spcBef>
              <a:spcAft>
                <a:spcPts val="0"/>
              </a:spcAft>
              <a:buClr>
                <a:schemeClr val="dk1"/>
              </a:buClr>
              <a:buSzPts val="1100"/>
              <a:buFont typeface="Arial"/>
              <a:buNone/>
            </a:pPr>
            <a:r>
              <a:rPr lang="sv-SE" dirty="0"/>
              <a:t>Vid en träning några veckor framåt kan ni inför samlad grupp ställa frågan till laget hur det går med</a:t>
            </a:r>
            <a:endParaRPr dirty="0"/>
          </a:p>
          <a:p>
            <a:pPr marL="0" lvl="0" indent="0" algn="l" rtl="0">
              <a:spcBef>
                <a:spcPts val="600"/>
              </a:spcBef>
              <a:spcAft>
                <a:spcPts val="0"/>
              </a:spcAft>
              <a:buClr>
                <a:schemeClr val="dk1"/>
              </a:buClr>
              <a:buSzPts val="1100"/>
              <a:buFont typeface="Arial"/>
              <a:buNone/>
            </a:pPr>
            <a:r>
              <a:rPr lang="sv-SE" dirty="0"/>
              <a:t>deras egna mål. Hjälp de då att förstå att det är för deras egen skull och uppmuntra de till att</a:t>
            </a:r>
            <a:endParaRPr dirty="0"/>
          </a:p>
          <a:p>
            <a:pPr marL="0" lvl="0" indent="0" algn="l" rtl="0">
              <a:spcBef>
                <a:spcPts val="600"/>
              </a:spcBef>
              <a:spcAft>
                <a:spcPts val="0"/>
              </a:spcAft>
              <a:buClr>
                <a:schemeClr val="dk1"/>
              </a:buClr>
              <a:buSzPts val="1100"/>
              <a:buFont typeface="Arial"/>
              <a:buNone/>
            </a:pPr>
            <a:r>
              <a:rPr lang="sv-SE" dirty="0"/>
              <a:t>fortsätta jobba med dem. Upprepa proceduren med jämna mellanrum.</a:t>
            </a:r>
            <a:endParaRPr dirty="0"/>
          </a:p>
          <a:p>
            <a:pPr marL="0" lvl="0" indent="0" algn="l" rtl="0">
              <a:spcBef>
                <a:spcPts val="600"/>
              </a:spcBef>
              <a:spcAft>
                <a:spcPts val="0"/>
              </a:spcAft>
              <a:buClr>
                <a:schemeClr val="dk1"/>
              </a:buClr>
              <a:buSzPts val="1100"/>
              <a:buFont typeface="Arial"/>
              <a:buNone/>
            </a:pPr>
            <a:endParaRPr dirty="0"/>
          </a:p>
          <a:p>
            <a:pPr marL="0" lvl="0" indent="0" algn="l" rtl="0">
              <a:spcBef>
                <a:spcPts val="600"/>
              </a:spcBef>
              <a:spcAft>
                <a:spcPts val="0"/>
              </a:spcAft>
              <a:buClr>
                <a:schemeClr val="dk1"/>
              </a:buClr>
              <a:buSzPts val="1100"/>
              <a:buFont typeface="Arial"/>
              <a:buNone/>
            </a:pPr>
            <a:r>
              <a:rPr lang="sv-SE" dirty="0"/>
              <a:t>Behöver ni hjälp med hur ni går vidare hör av er till utbildningsansvarig, Elin Helander som kan</a:t>
            </a:r>
            <a:endParaRPr dirty="0"/>
          </a:p>
          <a:p>
            <a:pPr marL="0" lvl="0" indent="0" algn="l" rtl="0">
              <a:spcBef>
                <a:spcPts val="600"/>
              </a:spcBef>
              <a:spcAft>
                <a:spcPts val="0"/>
              </a:spcAft>
              <a:buClr>
                <a:schemeClr val="dk1"/>
              </a:buClr>
              <a:buSzPts val="1100"/>
              <a:buFont typeface="Arial"/>
              <a:buNone/>
            </a:pPr>
            <a:r>
              <a:rPr lang="sv-SE" dirty="0"/>
              <a:t>vidareförmedla kontakt till RF-SISU Örebro län om nödvändigt.</a:t>
            </a:r>
            <a:endParaRPr dirty="0"/>
          </a:p>
          <a:p>
            <a:pPr marL="0" lvl="0" indent="0" algn="l" rtl="0">
              <a:lnSpc>
                <a:spcPct val="110000"/>
              </a:lnSpc>
              <a:spcBef>
                <a:spcPts val="600"/>
              </a:spcBef>
              <a:spcAft>
                <a:spcPts val="0"/>
              </a:spcAft>
              <a:buClr>
                <a:schemeClr val="dk1"/>
              </a:buClr>
              <a:buSzPts val="1100"/>
              <a:buFont typeface="Arial"/>
              <a:buNone/>
            </a:pPr>
            <a:endParaRPr sz="1200" b="1" dirty="0"/>
          </a:p>
          <a:p>
            <a:pPr marL="12700" lvl="1" indent="0" algn="l" rtl="0">
              <a:lnSpc>
                <a:spcPct val="110000"/>
              </a:lnSpc>
              <a:spcBef>
                <a:spcPts val="600"/>
              </a:spcBef>
              <a:spcAft>
                <a:spcPts val="0"/>
              </a:spcAft>
              <a:buClr>
                <a:srgbClr val="0065B0"/>
              </a:buClr>
              <a:buSzPts val="1400"/>
              <a:buNone/>
            </a:pPr>
            <a:endParaRPr dirty="0">
              <a:latin typeface="Arial"/>
              <a:ea typeface="Arial"/>
              <a:cs typeface="Arial"/>
              <a:sym typeface="Arial"/>
            </a:endParaRPr>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a:p>
            <a:pPr marL="0" lvl="0" indent="0" algn="l" rtl="0">
              <a:lnSpc>
                <a:spcPct val="110000"/>
              </a:lnSpc>
              <a:spcBef>
                <a:spcPts val="600"/>
              </a:spcBef>
              <a:spcAft>
                <a:spcPts val="0"/>
              </a:spcAft>
              <a:buClr>
                <a:schemeClr val="dk1"/>
              </a:buClr>
              <a:buSzPts val="1100"/>
              <a:buFont typeface="Arial"/>
              <a:buNone/>
            </a:pPr>
            <a:endParaRPr dirty="0"/>
          </a:p>
        </p:txBody>
      </p:sp>
      <p:pic>
        <p:nvPicPr>
          <p:cNvPr id="59" name="Google Shape;59;g2d2cc04261d_0_66"/>
          <p:cNvPicPr preferRelativeResize="0"/>
          <p:nvPr/>
        </p:nvPicPr>
        <p:blipFill rotWithShape="1">
          <a:blip r:embed="rId4">
            <a:alphaModFix/>
          </a:blip>
          <a:srcRect/>
          <a:stretch/>
        </p:blipFill>
        <p:spPr>
          <a:xfrm>
            <a:off x="6313875" y="206898"/>
            <a:ext cx="937587" cy="879321"/>
          </a:xfrm>
          <a:prstGeom prst="rect">
            <a:avLst/>
          </a:prstGeom>
          <a:noFill/>
          <a:ln>
            <a:noFill/>
          </a:ln>
        </p:spPr>
      </p:pic>
      <p:pic>
        <p:nvPicPr>
          <p:cNvPr id="60" name="Google Shape;60;g2d2cc04261d_0_66"/>
          <p:cNvPicPr preferRelativeResize="0"/>
          <p:nvPr/>
        </p:nvPicPr>
        <p:blipFill>
          <a:blip r:embed="rId5">
            <a:alphaModFix/>
          </a:blip>
          <a:stretch>
            <a:fillRect/>
          </a:stretch>
        </p:blipFill>
        <p:spPr>
          <a:xfrm>
            <a:off x="6255348" y="1231325"/>
            <a:ext cx="1054625" cy="1054625"/>
          </a:xfrm>
          <a:prstGeom prst="rect">
            <a:avLst/>
          </a:prstGeom>
          <a:noFill/>
          <a:ln>
            <a:noFill/>
          </a:ln>
        </p:spPr>
      </p:pic>
    </p:spTree>
  </p:cSld>
  <p:clrMapOvr>
    <a:masterClrMapping/>
  </p:clrMapOvr>
</p:sld>
</file>

<file path=ppt/theme/theme1.xml><?xml version="1.0" encoding="utf-8"?>
<a:theme xmlns:a="http://schemas.openxmlformats.org/drawingml/2006/main" name="Office-tema">
  <a:themeElements>
    <a:clrScheme name="Egen 10">
      <a:dk1>
        <a:srgbClr val="000000"/>
      </a:dk1>
      <a:lt1>
        <a:srgbClr val="FFFFFF"/>
      </a:lt1>
      <a:dk2>
        <a:srgbClr val="44546A"/>
      </a:dk2>
      <a:lt2>
        <a:srgbClr val="E7E6E6"/>
      </a:lt2>
      <a:accent1>
        <a:srgbClr val="00B1E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0E600A9E2824C44BBD08C455BE0CBFC9" ma:contentTypeVersion="19" ma:contentTypeDescription="Skapa ett nytt dokument." ma:contentTypeScope="" ma:versionID="a36644048a15ec4dc5ef14d50de5093e">
  <xsd:schema xmlns:xsd="http://www.w3.org/2001/XMLSchema" xmlns:xs="http://www.w3.org/2001/XMLSchema" xmlns:p="http://schemas.microsoft.com/office/2006/metadata/properties" xmlns:ns2="29897d89-7987-4e5a-9500-ad70803f94e3" xmlns:ns3="26fdf2fc-e934-472e-9a20-1f239de656b7" targetNamespace="http://schemas.microsoft.com/office/2006/metadata/properties" ma:root="true" ma:fieldsID="8988d720aba0e2ff38c0915ceb2680fe" ns2:_="" ns3:_="">
    <xsd:import namespace="29897d89-7987-4e5a-9500-ad70803f94e3"/>
    <xsd:import namespace="26fdf2fc-e934-472e-9a20-1f239de656b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897d89-7987-4e5a-9500-ad70803f94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569f3a60-3ad3-4329-af7f-6cf4f85e1abb"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fdf2fc-e934-472e-9a20-1f239de656b7"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c9141eb4-a8dc-47ec-872c-4ed3f02a420d}" ma:internalName="TaxCatchAll" ma:showField="CatchAllData" ma:web="26fdf2fc-e934-472e-9a20-1f239de656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6fdf2fc-e934-472e-9a20-1f239de656b7" xsi:nil="true"/>
    <lcf76f155ced4ddcb4097134ff3c332f xmlns="29897d89-7987-4e5a-9500-ad70803f94e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DBDD46C-4694-4CF1-9EE5-45A2C5FD9644}"/>
</file>

<file path=customXml/itemProps2.xml><?xml version="1.0" encoding="utf-8"?>
<ds:datastoreItem xmlns:ds="http://schemas.openxmlformats.org/officeDocument/2006/customXml" ds:itemID="{CE602D05-480E-4D87-A6C6-B3BCAD1F25F9}"/>
</file>

<file path=customXml/itemProps3.xml><?xml version="1.0" encoding="utf-8"?>
<ds:datastoreItem xmlns:ds="http://schemas.openxmlformats.org/officeDocument/2006/customXml" ds:itemID="{D11B52CA-FA2E-44FA-B07B-0723FB4A0429}"/>
</file>

<file path=docProps/app.xml><?xml version="1.0" encoding="utf-8"?>
<Properties xmlns="http://schemas.openxmlformats.org/officeDocument/2006/extended-properties" xmlns:vt="http://schemas.openxmlformats.org/officeDocument/2006/docPropsVTypes">
  <TotalTime>1</TotalTime>
  <Words>1777</Words>
  <Application>Microsoft Office PowerPoint</Application>
  <PresentationFormat>Anpassad</PresentationFormat>
  <Paragraphs>137</Paragraphs>
  <Slides>5</Slides>
  <Notes>5</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5</vt:i4>
      </vt:variant>
    </vt:vector>
  </HeadingPairs>
  <TitlesOfParts>
    <vt:vector size="9" baseType="lpstr">
      <vt:lpstr>Arial Black</vt:lpstr>
      <vt:lpstr>Calibri</vt:lpstr>
      <vt:lpstr>Arial</vt:lpstr>
      <vt:lpstr>Office-tema</vt:lpstr>
      <vt:lpstr>Information</vt:lpstr>
      <vt:lpstr>HUR ÄR EN BRA LEDARE? - DEL 1</vt:lpstr>
      <vt:lpstr>HUR ÄR EN BRA LEDARE? - DEL 1</vt:lpstr>
      <vt:lpstr>HUR ÄR EN BRA LEDARE? - DEL 2</vt:lpstr>
      <vt:lpstr>SJÄLVLEDARSKAP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Tor Widerberg (RF)</dc:creator>
  <cp:lastModifiedBy>Lucas Forsberg (RF-SISU Örebro län)</cp:lastModifiedBy>
  <cp:revision>1</cp:revision>
  <dcterms:created xsi:type="dcterms:W3CDTF">2018-11-13T14:50:57Z</dcterms:created>
  <dcterms:modified xsi:type="dcterms:W3CDTF">2024-12-13T10:36:03Z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0x0101000E600A9E2824C44BBD08C455BE0CBFC9</vt:lpwstr>
  </property>
  <property fmtid="{D5CDD505-2E9C-101B-9397-08002B2CF9AE}" pid="3" name="MediaServiceImageTags">
    <vt:lpwstr/>
  </property>
</Properties>
</file>