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Arial Black" panose="020B0A04020102020204" pitchFamily="34" charset="0"/>
      <p:regular r:id="rId7"/>
      <p:bold r:id="rId8"/>
    </p:embeddedFont>
    <p:embeddedFont>
      <p:font typeface="Proxima Nova"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hbgVrvB+xfIAzxIpNkorMG+nhlA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customschemas.google.com/relationships/presentationmetadata" Target="metadata"/><Relationship Id="rId23" Type="http://schemas.openxmlformats.org/officeDocument/2006/relationships/customXml" Target="../customXml/item3.xml"/><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6B6B40C8-F9A8-41AB-821F-9F5020F19803}"/>
    <pc:docChg chg="modSld">
      <pc:chgData name="Lucas Forsberg (RF-SISU Örebro län)" userId="8389ac24-e803-46d6-a11c-cba2dd639827" providerId="ADAL" clId="{6B6B40C8-F9A8-41AB-821F-9F5020F19803}" dt="2024-12-13T10:15:58.653" v="222" actId="20577"/>
      <pc:docMkLst>
        <pc:docMk/>
      </pc:docMkLst>
      <pc:sldChg chg="modSp mod">
        <pc:chgData name="Lucas Forsberg (RF-SISU Örebro län)" userId="8389ac24-e803-46d6-a11c-cba2dd639827" providerId="ADAL" clId="{6B6B40C8-F9A8-41AB-821F-9F5020F19803}" dt="2024-12-13T10:15:58.653" v="222" actId="20577"/>
        <pc:sldMkLst>
          <pc:docMk/>
          <pc:sldMk cId="0" sldId="256"/>
        </pc:sldMkLst>
        <pc:spChg chg="mod">
          <ac:chgData name="Lucas Forsberg (RF-SISU Örebro län)" userId="8389ac24-e803-46d6-a11c-cba2dd639827" providerId="ADAL" clId="{6B6B40C8-F9A8-41AB-821F-9F5020F19803}" dt="2024-12-13T10:15:58.653" v="222" actId="20577"/>
          <ac:spMkLst>
            <pc:docMk/>
            <pc:sldMk cId="0" sldId="256"/>
            <ac:spMk id="24" creationId="{00000000-0000-0000-0000-000000000000}"/>
          </ac:spMkLst>
        </pc:spChg>
        <pc:spChg chg="mod">
          <ac:chgData name="Lucas Forsberg (RF-SISU Örebro län)" userId="8389ac24-e803-46d6-a11c-cba2dd639827" providerId="ADAL" clId="{6B6B40C8-F9A8-41AB-821F-9F5020F19803}" dt="2024-12-13T09:49:08.760" v="179"/>
          <ac:spMkLst>
            <pc:docMk/>
            <pc:sldMk cId="0" sldId="256"/>
            <ac:spMk id="25" creationId="{00000000-0000-0000-0000-000000000000}"/>
          </ac:spMkLst>
        </pc:spChg>
      </pc:sldChg>
      <pc:sldChg chg="modSp mod">
        <pc:chgData name="Lucas Forsberg (RF-SISU Örebro län)" userId="8389ac24-e803-46d6-a11c-cba2dd639827" providerId="ADAL" clId="{6B6B40C8-F9A8-41AB-821F-9F5020F19803}" dt="2024-12-13T09:49:46.195" v="187" actId="1076"/>
        <pc:sldMkLst>
          <pc:docMk/>
          <pc:sldMk cId="0" sldId="257"/>
        </pc:sldMkLst>
        <pc:spChg chg="mod">
          <ac:chgData name="Lucas Forsberg (RF-SISU Örebro län)" userId="8389ac24-e803-46d6-a11c-cba2dd639827" providerId="ADAL" clId="{6B6B40C8-F9A8-41AB-821F-9F5020F19803}" dt="2024-12-13T09:49:46.195" v="187" actId="1076"/>
          <ac:spMkLst>
            <pc:docMk/>
            <pc:sldMk cId="0" sldId="257"/>
            <ac:spMk id="36" creationId="{00000000-0000-0000-0000-000000000000}"/>
          </ac:spMkLst>
        </pc:spChg>
      </pc:sldChg>
      <pc:sldChg chg="modSp mod">
        <pc:chgData name="Lucas Forsberg (RF-SISU Örebro län)" userId="8389ac24-e803-46d6-a11c-cba2dd639827" providerId="ADAL" clId="{6B6B40C8-F9A8-41AB-821F-9F5020F19803}" dt="2024-12-13T09:50:07.852" v="194" actId="1076"/>
        <pc:sldMkLst>
          <pc:docMk/>
          <pc:sldMk cId="0" sldId="258"/>
        </pc:sldMkLst>
        <pc:spChg chg="mod">
          <ac:chgData name="Lucas Forsberg (RF-SISU Örebro län)" userId="8389ac24-e803-46d6-a11c-cba2dd639827" providerId="ADAL" clId="{6B6B40C8-F9A8-41AB-821F-9F5020F19803}" dt="2024-12-13T09:50:07.852" v="194" actId="1076"/>
          <ac:spMkLst>
            <pc:docMk/>
            <pc:sldMk cId="0" sldId="258"/>
            <ac:spMk id="47" creationId="{00000000-0000-0000-0000-000000000000}"/>
          </ac:spMkLst>
        </pc:spChg>
      </pc:sldChg>
      <pc:sldChg chg="modSp mod">
        <pc:chgData name="Lucas Forsberg (RF-SISU Örebro län)" userId="8389ac24-e803-46d6-a11c-cba2dd639827" providerId="ADAL" clId="{6B6B40C8-F9A8-41AB-821F-9F5020F19803}" dt="2024-12-13T09:50:20.730" v="197" actId="1076"/>
        <pc:sldMkLst>
          <pc:docMk/>
          <pc:sldMk cId="0" sldId="259"/>
        </pc:sldMkLst>
        <pc:spChg chg="mod">
          <ac:chgData name="Lucas Forsberg (RF-SISU Örebro län)" userId="8389ac24-e803-46d6-a11c-cba2dd639827" providerId="ADAL" clId="{6B6B40C8-F9A8-41AB-821F-9F5020F19803}" dt="2024-12-13T09:50:20.730" v="197" actId="1076"/>
          <ac:spMkLst>
            <pc:docMk/>
            <pc:sldMk cId="0" sldId="259"/>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f7b83c8ba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g2f7b83c8bab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g2f7b83c8ba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f7b83c8bab_0_2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f7b83c8bab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f7b83c8bab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b83c8bab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f7b83c8bab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g2f7b83c8bab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g2f7b83c8bab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23" name="Google Shape;23;g2f7b83c8bab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4" name="Google Shape;24;g2f7b83c8bab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MENTAL TRÄNING</a:t>
            </a:r>
            <a:endParaRPr/>
          </a:p>
        </p:txBody>
      </p:sp>
      <p:sp>
        <p:nvSpPr>
          <p:cNvPr id="25" name="Google Shape;25;g2f7b83c8bab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a:t>
            </a:r>
            <a:r>
              <a:rPr lang="sv-SE" dirty="0" err="1"/>
              <a:t>lärguppen</a:t>
            </a:r>
            <a:r>
              <a:rPr lang="sv-SE" dirty="0"/>
              <a:t> är en del av KFUM Örebro Baskets Utbildningsstege som är framtagen tillsammans med RF-SISU Örebro län. Syftet med stegen är att kvalitetssäkra den teoretiska utbildning av våra barn och ungdomar i föreningen.</a:t>
            </a:r>
            <a:endParaRPr dirty="0"/>
          </a:p>
          <a:p>
            <a:pPr marL="12700" lvl="1" indent="0" algn="l" rtl="0">
              <a:lnSpc>
                <a:spcPct val="110000"/>
              </a:lnSpc>
              <a:spcBef>
                <a:spcPts val="600"/>
              </a:spcBef>
              <a:spcAft>
                <a:spcPts val="0"/>
              </a:spcAft>
              <a:buClr>
                <a:srgbClr val="0065B0"/>
              </a:buClr>
              <a:buSzPts val="1400"/>
              <a:buNone/>
            </a:pPr>
            <a:r>
              <a:rPr lang="sv-SE" dirty="0"/>
              <a:t>Ert tema: Mental träning</a:t>
            </a:r>
            <a:endParaRPr dirty="0"/>
          </a:p>
          <a:p>
            <a:pPr marL="0" lvl="0" indent="0" algn="l" rtl="0">
              <a:lnSpc>
                <a:spcPct val="110000"/>
              </a:lnSpc>
              <a:spcBef>
                <a:spcPts val="600"/>
              </a:spcBef>
              <a:spcAft>
                <a:spcPts val="0"/>
              </a:spcAft>
              <a:buClr>
                <a:schemeClr val="dk1"/>
              </a:buClr>
              <a:buSzPts val="1100"/>
              <a:buFont typeface="Arial"/>
              <a:buNone/>
            </a:pPr>
            <a:r>
              <a:rPr lang="sv-SE" dirty="0"/>
              <a:t>Alla pratar om mental träning, men vad menas egentligen med det? Antagligen finns det lika måna teorier om det som det finns människor på planeten. Därför är det ett väldigt viktigt ämne att prata om i en lagsport. Främst för att förstå varandras perspektiv, men också för att kunna styra gruppen åt det håll som ni vill som ledare. De här </a:t>
            </a:r>
            <a:r>
              <a:rPr lang="sv-SE" dirty="0" err="1"/>
              <a:t>lärgrupperna</a:t>
            </a:r>
            <a:r>
              <a:rPr lang="sv-SE" dirty="0"/>
              <a:t> kommer angripa begreppet mental träning på tre olika sätt. Ni väljer själva vilken ordning ni ska göra de olika </a:t>
            </a:r>
            <a:r>
              <a:rPr lang="sv-SE" dirty="0" err="1"/>
              <a:t>lärgrupperna</a:t>
            </a:r>
            <a:r>
              <a:rPr lang="sv-SE" dirty="0"/>
              <a:t>,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g2f7b83c8bab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g2f7b83c8bab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2f7b83c8bab_0_2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f7b83c8bab_0_2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34" name="Google Shape;34;g2f7b83c8bab_0_22"/>
          <p:cNvSpPr txBox="1">
            <a:spLocks noGrp="1"/>
          </p:cNvSpPr>
          <p:nvPr>
            <p:ph type="ctrTitle"/>
          </p:nvPr>
        </p:nvSpPr>
        <p:spPr>
          <a:xfrm>
            <a:off x="253878" y="171389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IDROTTSIDENTITET</a:t>
            </a:r>
            <a:endParaRPr>
              <a:solidFill>
                <a:schemeClr val="lt1"/>
              </a:solidFill>
            </a:endParaRPr>
          </a:p>
        </p:txBody>
      </p:sp>
      <p:sp>
        <p:nvSpPr>
          <p:cNvPr id="35" name="Google Shape;35;g2f7b83c8bab_0_22"/>
          <p:cNvSpPr txBox="1">
            <a:spLocks noGrp="1"/>
          </p:cNvSpPr>
          <p:nvPr>
            <p:ph type="body" idx="3"/>
          </p:nvPr>
        </p:nvSpPr>
        <p:spPr>
          <a:xfrm>
            <a:off x="253878" y="13557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MENTAL TRÄNING  #1</a:t>
            </a:r>
            <a:endParaRPr/>
          </a:p>
        </p:txBody>
      </p:sp>
      <p:sp>
        <p:nvSpPr>
          <p:cNvPr id="36" name="Google Shape;36;g2f7b83c8bab_0_22"/>
          <p:cNvSpPr txBox="1">
            <a:spLocks noGrp="1"/>
          </p:cNvSpPr>
          <p:nvPr>
            <p:ph type="body" idx="1"/>
          </p:nvPr>
        </p:nvSpPr>
        <p:spPr>
          <a:xfrm>
            <a:off x="449326" y="2313053"/>
            <a:ext cx="6424916"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Många idrottare lägger ned så mycket tid på sin idrott att det blir hela deras identitet. Om idrotten blir det enda som betyder något så kommer det sannolikt leda till problem, framför allt när det inte går som på räls. Om ens identitet är alldeles för sammanflätad med idrotten kan det leda till följande: </a:t>
            </a:r>
            <a:endParaRPr dirty="0"/>
          </a:p>
          <a:p>
            <a:pPr marL="0" lvl="0" indent="0" algn="l" rtl="0">
              <a:lnSpc>
                <a:spcPct val="110000"/>
              </a:lnSpc>
              <a:spcBef>
                <a:spcPts val="600"/>
              </a:spcBef>
              <a:spcAft>
                <a:spcPts val="0"/>
              </a:spcAft>
              <a:buClr>
                <a:schemeClr val="dk1"/>
              </a:buClr>
              <a:buSzPts val="1100"/>
              <a:buFont typeface="Arial"/>
              <a:buNone/>
            </a:pPr>
            <a:r>
              <a:rPr lang="sv-SE" dirty="0"/>
              <a:t>1. Vid skador finns inget annat lustfyllt som kan ersätta idrotten, vilket kan leda till nedstämdhet. </a:t>
            </a:r>
            <a:endParaRPr dirty="0"/>
          </a:p>
          <a:p>
            <a:pPr marL="0" lvl="0" indent="0" algn="l" rtl="0">
              <a:lnSpc>
                <a:spcPct val="110000"/>
              </a:lnSpc>
              <a:spcBef>
                <a:spcPts val="600"/>
              </a:spcBef>
              <a:spcAft>
                <a:spcPts val="0"/>
              </a:spcAft>
              <a:buClr>
                <a:schemeClr val="dk1"/>
              </a:buClr>
              <a:buSzPts val="1100"/>
              <a:buFont typeface="Arial"/>
              <a:buNone/>
            </a:pPr>
            <a:r>
              <a:rPr lang="sv-SE" dirty="0"/>
              <a:t>2. Prestationsångest, då resultatet till stor del definierar vem idrottaren är. </a:t>
            </a:r>
            <a:endParaRPr dirty="0"/>
          </a:p>
          <a:p>
            <a:pPr marL="0" lvl="0" indent="0" algn="l" rtl="0">
              <a:lnSpc>
                <a:spcPct val="110000"/>
              </a:lnSpc>
              <a:spcBef>
                <a:spcPts val="600"/>
              </a:spcBef>
              <a:spcAft>
                <a:spcPts val="0"/>
              </a:spcAft>
              <a:buClr>
                <a:schemeClr val="dk1"/>
              </a:buClr>
              <a:buSzPts val="1100"/>
              <a:buFont typeface="Arial"/>
              <a:buNone/>
            </a:pPr>
            <a:r>
              <a:rPr lang="sv-SE" dirty="0"/>
              <a:t>3. Svårt att hitta något att göra när karriären är över.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Läs upp exemplet: Kim idrottar och går som de flesta i hans ålder i skolan fem dagar i veckan och han är även aktiv i sin idrott fyra gånger i veckan. Både i skolan och i idrotten upplever han att han bedöms utifrån sin prestation. Han har svårt att slappna av och upplever nästan hela tiden någon typ av stress, antingen för att han måste prestera bra eller för att han presterar för dåligt. Något som Karl är dålig på är att hitta tid och aktiviteter som bidrar till mental återhämtning. Aktiviteter som bio, spela sällskapsspel eller läsa en bok. Aktiviteter som inte handlar om att prestera. Intressen utanför idrotten som inte är kopplade till prestation hjälper Kim att undvika mental utbrändhet och en ensidig idrottsidentitet.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laget i grupper om 4-6 spelare och låt spelarna diskutera följande frågor tillsammans (alternativt be dem skriva ner svar på frågorna för att sedan presentera svaren i mindre grupper): </a:t>
            </a:r>
            <a:endParaRPr dirty="0"/>
          </a:p>
          <a:p>
            <a:pPr marL="0" lvl="0" indent="0" algn="l" rtl="0">
              <a:lnSpc>
                <a:spcPct val="110000"/>
              </a:lnSpc>
              <a:spcBef>
                <a:spcPts val="600"/>
              </a:spcBef>
              <a:spcAft>
                <a:spcPts val="0"/>
              </a:spcAft>
              <a:buClr>
                <a:schemeClr val="dk1"/>
              </a:buClr>
              <a:buSzPts val="1100"/>
              <a:buFont typeface="Arial"/>
              <a:buNone/>
            </a:pPr>
            <a:r>
              <a:rPr lang="sv-SE" dirty="0"/>
              <a:t>▪ Vad tycker du är roligt att göra på fritiden förutom idrotten? </a:t>
            </a:r>
            <a:endParaRPr dirty="0"/>
          </a:p>
          <a:p>
            <a:pPr marL="0" lvl="0" indent="0" algn="l" rtl="0">
              <a:lnSpc>
                <a:spcPct val="110000"/>
              </a:lnSpc>
              <a:spcBef>
                <a:spcPts val="600"/>
              </a:spcBef>
              <a:spcAft>
                <a:spcPts val="0"/>
              </a:spcAft>
              <a:buClr>
                <a:schemeClr val="dk1"/>
              </a:buClr>
              <a:buSzPts val="1100"/>
              <a:buFont typeface="Arial"/>
              <a:buNone/>
            </a:pPr>
            <a:r>
              <a:rPr lang="sv-SE" dirty="0"/>
              <a:t>▪ Finns det något som du slutat göra på grund av att idrotten tar mycket tid, som du skulle vilja göra fortfarande? </a:t>
            </a:r>
            <a:endParaRPr dirty="0"/>
          </a:p>
          <a:p>
            <a:pPr marL="0" lvl="0" indent="0" algn="l" rtl="0">
              <a:lnSpc>
                <a:spcPct val="110000"/>
              </a:lnSpc>
              <a:spcBef>
                <a:spcPts val="600"/>
              </a:spcBef>
              <a:spcAft>
                <a:spcPts val="0"/>
              </a:spcAft>
              <a:buClr>
                <a:schemeClr val="dk1"/>
              </a:buClr>
              <a:buSzPts val="1100"/>
              <a:buFont typeface="Arial"/>
              <a:buNone/>
            </a:pPr>
            <a:r>
              <a:rPr lang="sv-SE" dirty="0"/>
              <a:t>▪ Vad är du bra på förutom din idrott?</a:t>
            </a:r>
            <a:endParaRPr dirty="0"/>
          </a:p>
          <a:p>
            <a:pPr marL="0" lvl="0" indent="0" algn="l" rtl="0">
              <a:lnSpc>
                <a:spcPct val="110000"/>
              </a:lnSpc>
              <a:spcBef>
                <a:spcPts val="600"/>
              </a:spcBef>
              <a:spcAft>
                <a:spcPts val="0"/>
              </a:spcAft>
              <a:buClr>
                <a:schemeClr val="dk1"/>
              </a:buClr>
              <a:buSzPts val="1100"/>
              <a:buFont typeface="Arial"/>
              <a:buNone/>
            </a:pPr>
            <a:r>
              <a:rPr lang="sv-SE" dirty="0"/>
              <a:t>▪ Vad vill du bli i framtiden, efter din idrottskarriär? </a:t>
            </a:r>
            <a:endParaRPr dirty="0"/>
          </a:p>
          <a:p>
            <a:pPr marL="0" lvl="0" indent="0" algn="l" rtl="0">
              <a:lnSpc>
                <a:spcPct val="110000"/>
              </a:lnSpc>
              <a:spcBef>
                <a:spcPts val="600"/>
              </a:spcBef>
              <a:spcAft>
                <a:spcPts val="0"/>
              </a:spcAft>
              <a:buClr>
                <a:schemeClr val="dk1"/>
              </a:buClr>
              <a:buSzPts val="1100"/>
              <a:buFont typeface="Arial"/>
              <a:buNone/>
            </a:pPr>
            <a:r>
              <a:rPr lang="sv-SE" dirty="0"/>
              <a:t>▪ Har du någon gång känt av prestationsångest? I vilka sammanhang? </a:t>
            </a:r>
            <a:endParaRPr dirty="0"/>
          </a:p>
          <a:p>
            <a:pPr marL="0" lvl="0" indent="0" algn="l" rtl="0">
              <a:lnSpc>
                <a:spcPct val="110000"/>
              </a:lnSpc>
              <a:spcBef>
                <a:spcPts val="600"/>
              </a:spcBef>
              <a:spcAft>
                <a:spcPts val="0"/>
              </a:spcAft>
              <a:buClr>
                <a:schemeClr val="dk1"/>
              </a:buClr>
              <a:buSzPts val="1100"/>
              <a:buFont typeface="Arial"/>
              <a:buNone/>
            </a:pPr>
            <a:r>
              <a:rPr lang="sv-SE" dirty="0"/>
              <a:t>Se till så att alla i gruppen får svara på alla frågor inför de andra.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Återsamla laget och låt dem gemensamt komma med förslag på aktiviteter som ni som lag skulle kunna göra tillsammans, som inte alls har med er idrott att göra. Ledarna samlar in förslagen och försöker planera in några av de föreslagna aktiviteterna under det kommande året.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a:t>
            </a:r>
            <a:endParaRPr sz="1400" b="1" dirty="0">
              <a:solidFill>
                <a:srgbClr val="0065B0"/>
              </a:solidFill>
              <a:latin typeface="Arial Black"/>
              <a:ea typeface="Arial Black"/>
              <a:cs typeface="Arial Black"/>
              <a:sym typeface="Arial Black"/>
            </a:endParaRPr>
          </a:p>
          <a:p>
            <a:pPr marL="0" indent="0">
              <a:spcBef>
                <a:spcPts val="600"/>
              </a:spcBef>
            </a:pPr>
            <a:r>
              <a:rPr lang="sv-SE" dirty="0"/>
              <a:t>Om någon spelare eller tränare vill fördjupa sig ytterligare i ämnet så kan de ladda ner </a:t>
            </a:r>
            <a:r>
              <a:rPr lang="sv-SE" dirty="0" err="1"/>
              <a:t>appen</a:t>
            </a:r>
            <a:r>
              <a:rPr lang="sv-SE" dirty="0"/>
              <a:t> </a:t>
            </a:r>
            <a:r>
              <a:rPr lang="sv-SE" dirty="0" err="1"/>
              <a:t>Actsport</a:t>
            </a:r>
            <a:r>
              <a:rPr lang="sv-SE" dirty="0"/>
              <a:t> och bekanta sig med den. I </a:t>
            </a:r>
            <a:r>
              <a:rPr lang="sv-SE" dirty="0" err="1"/>
              <a:t>appen</a:t>
            </a:r>
            <a:r>
              <a:rPr lang="sv-SE" dirty="0"/>
              <a:t> kan man ta del av ett färdighetsprogram med inriktning idrottspsykologi med eller utan feedback.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g2f7b83c8bab_0_22"/>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38" name="Google Shape;38;g2f7b83c8bab_0_22"/>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f7b83c8bab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f7b83c8bab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f7b83c8bab_0_44"/>
          <p:cNvSpPr txBox="1">
            <a:spLocks noGrp="1"/>
          </p:cNvSpPr>
          <p:nvPr>
            <p:ph type="ctrTitle"/>
          </p:nvPr>
        </p:nvSpPr>
        <p:spPr>
          <a:xfrm>
            <a:off x="195353" y="171389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MED- &amp; MOTGÅNG</a:t>
            </a:r>
            <a:endParaRPr>
              <a:solidFill>
                <a:schemeClr val="lt1"/>
              </a:solidFill>
            </a:endParaRPr>
          </a:p>
        </p:txBody>
      </p:sp>
      <p:sp>
        <p:nvSpPr>
          <p:cNvPr id="46" name="Google Shape;46;g2f7b83c8bab_0_44"/>
          <p:cNvSpPr txBox="1">
            <a:spLocks noGrp="1"/>
          </p:cNvSpPr>
          <p:nvPr>
            <p:ph type="body" idx="3"/>
          </p:nvPr>
        </p:nvSpPr>
        <p:spPr>
          <a:xfrm>
            <a:off x="195353" y="13557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MENTAL TRÄNING #2</a:t>
            </a:r>
            <a:endParaRPr/>
          </a:p>
        </p:txBody>
      </p:sp>
      <p:sp>
        <p:nvSpPr>
          <p:cNvPr id="47" name="Google Shape;47;g2f7b83c8bab_0_44"/>
          <p:cNvSpPr txBox="1">
            <a:spLocks noGrp="1"/>
          </p:cNvSpPr>
          <p:nvPr>
            <p:ph type="body" idx="1"/>
          </p:nvPr>
        </p:nvSpPr>
        <p:spPr>
          <a:xfrm>
            <a:off x="410277" y="2196479"/>
            <a:ext cx="6759475"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Motgångar är en naturlig del av livet, det är något som inte går att undvika. Det behöver inte enbart innebära något negativt, utan det kan i längden hjälpa oss att växa och utvecklas. Det finns självklart olika typer av motgångar och vissa är mycket mer utmanande än andra, och det kan vara fördelaktigt att få utrymme att känna att det är jobbigt. Det är viktigt att arbeta med att acceptera situationen och sedan göra sitt bästa för att påverka det man kan.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Inled lärgruppen med visualisering. Be de aktiva blunda och visualisera en misslyckad idrottsprestation i några minuter. Det behöver inte vara något som faktiskt har hänt utan kan vara något de själva hittar på (ex. I en finalmatch missar spelaren det sista avgörande skottet. Hur känns det i kroppen? Hur reagerar publiken? Hur reagerar lagkamraterna och tränarna? Hur mår spelaren efter matchen? o.s.v.). Be dem därefter visualisera en lyckad idrottsprestation, där allting går som det ska. Fråga utövarna om de upplevde någon skillnad, och vad i så fall? De får gärna dela med sig av sina tankar för gruppen.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därefter in laget i grupper om 4-6 personer, helst med en vuxen i varje grupp, och låt de diskutera följande frågor: </a:t>
            </a:r>
            <a:endParaRPr dirty="0"/>
          </a:p>
          <a:p>
            <a:pPr marL="0" lvl="0" indent="0" algn="l" rtl="0">
              <a:lnSpc>
                <a:spcPct val="110000"/>
              </a:lnSpc>
              <a:spcBef>
                <a:spcPts val="600"/>
              </a:spcBef>
              <a:spcAft>
                <a:spcPts val="0"/>
              </a:spcAft>
              <a:buClr>
                <a:schemeClr val="dk1"/>
              </a:buClr>
              <a:buSzPts val="1100"/>
              <a:buFont typeface="Arial"/>
              <a:buNone/>
            </a:pPr>
            <a:r>
              <a:rPr lang="sv-SE" dirty="0"/>
              <a:t>▪ Tror du att hur du tänker påverkar din prestation? </a:t>
            </a:r>
            <a:endParaRPr dirty="0"/>
          </a:p>
          <a:p>
            <a:pPr marL="0" lvl="0" indent="0" algn="l" rtl="0">
              <a:lnSpc>
                <a:spcPct val="110000"/>
              </a:lnSpc>
              <a:spcBef>
                <a:spcPts val="600"/>
              </a:spcBef>
              <a:spcAft>
                <a:spcPts val="0"/>
              </a:spcAft>
              <a:buClr>
                <a:schemeClr val="dk1"/>
              </a:buClr>
              <a:buSzPts val="1100"/>
              <a:buFont typeface="Arial"/>
              <a:buNone/>
            </a:pPr>
            <a:r>
              <a:rPr lang="sv-SE" dirty="0"/>
              <a:t>▪ Hur skulle du kunna påverka dina egna tankar för att få en bättre prestation? </a:t>
            </a:r>
            <a:endParaRPr dirty="0"/>
          </a:p>
          <a:p>
            <a:pPr marL="0" lvl="0" indent="0" algn="l" rtl="0">
              <a:lnSpc>
                <a:spcPct val="110000"/>
              </a:lnSpc>
              <a:spcBef>
                <a:spcPts val="600"/>
              </a:spcBef>
              <a:spcAft>
                <a:spcPts val="0"/>
              </a:spcAft>
              <a:buClr>
                <a:schemeClr val="dk1"/>
              </a:buClr>
              <a:buSzPts val="1100"/>
              <a:buFont typeface="Arial"/>
              <a:buNone/>
            </a:pPr>
            <a:r>
              <a:rPr lang="sv-SE" dirty="0"/>
              <a:t>▪ Om du börjar tänka negativa tankar, hur kommer du ur det? </a:t>
            </a:r>
            <a:endParaRPr dirty="0"/>
          </a:p>
          <a:p>
            <a:pPr marL="0" lvl="0" indent="0" algn="l" rtl="0">
              <a:lnSpc>
                <a:spcPct val="110000"/>
              </a:lnSpc>
              <a:spcBef>
                <a:spcPts val="600"/>
              </a:spcBef>
              <a:spcAft>
                <a:spcPts val="0"/>
              </a:spcAft>
              <a:buClr>
                <a:schemeClr val="dk1"/>
              </a:buClr>
              <a:buSzPts val="1100"/>
              <a:buFont typeface="Arial"/>
              <a:buNone/>
            </a:pPr>
            <a:r>
              <a:rPr lang="sv-SE" dirty="0"/>
              <a:t>▪ Vad betyder motivation? </a:t>
            </a:r>
            <a:endParaRPr dirty="0"/>
          </a:p>
          <a:p>
            <a:pPr marL="0" lvl="0" indent="0" algn="l" rtl="0">
              <a:lnSpc>
                <a:spcPct val="110000"/>
              </a:lnSpc>
              <a:spcBef>
                <a:spcPts val="600"/>
              </a:spcBef>
              <a:spcAft>
                <a:spcPts val="0"/>
              </a:spcAft>
              <a:buClr>
                <a:schemeClr val="dk1"/>
              </a:buClr>
              <a:buSzPts val="1100"/>
              <a:buFont typeface="Arial"/>
              <a:buNone/>
            </a:pPr>
            <a:r>
              <a:rPr lang="sv-SE" dirty="0"/>
              <a:t>▪ Hur skapar vi motivation i vårt lag? </a:t>
            </a:r>
            <a:endParaRPr dirty="0"/>
          </a:p>
          <a:p>
            <a:pPr marL="0" lvl="0" indent="0" algn="l" rtl="0">
              <a:lnSpc>
                <a:spcPct val="110000"/>
              </a:lnSpc>
              <a:spcBef>
                <a:spcPts val="600"/>
              </a:spcBef>
              <a:spcAft>
                <a:spcPts val="0"/>
              </a:spcAft>
              <a:buClr>
                <a:schemeClr val="dk1"/>
              </a:buClr>
              <a:buSzPts val="1100"/>
              <a:buFont typeface="Arial"/>
              <a:buNone/>
            </a:pPr>
            <a:r>
              <a:rPr lang="sv-SE" dirty="0"/>
              <a:t>▪ Hur tycker du att en bra/motiverande tränare ska vara?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Återsamla gruppen och låt varje grupp lyfta något av det de svarade på fråga 4 och fråga 5 i helgrupp. Ledarna antecknar vad som sägs och tar med sig av den kunskapen.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Be spelarna att blunda i omklädningsrummet innan träning eller match i några minuter. Låt dem visualisera om den kommande matchen/träningen, hur de ser sig själva lyckas, hur stämningen på planen är efter ett mål eller hur det kommer kännas efter matchen. Se till så att alla respekterar övningen och varandra. Gör gärna det här till en rutin inför matcher och träningar. Ni kan också testa att låta spelarna visualisera något negativt inför en övning, och något positivt inför en annan övning. Fråga dem sedan om de själva märkte någon skillnad. Gjorde du som tränare det?</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Lyssna på </a:t>
            </a:r>
            <a:r>
              <a:rPr lang="sv-SE" dirty="0" err="1"/>
              <a:t>podden</a:t>
            </a:r>
            <a:r>
              <a:rPr lang="sv-SE" dirty="0"/>
              <a:t> Här pågår föreningsidrott, avsnitt nr.116 ”Prestera under press” och diskutera gärna det som sägs i avsnittet gemensamt i laget eller ledargruppen. </a:t>
            </a:r>
            <a:endParaRPr dirty="0"/>
          </a:p>
          <a:p>
            <a:pPr marL="0" lvl="0" indent="0" algn="l" rtl="0">
              <a:lnSpc>
                <a:spcPct val="110000"/>
              </a:lnSpc>
              <a:spcBef>
                <a:spcPts val="600"/>
              </a:spcBef>
              <a:spcAft>
                <a:spcPts val="0"/>
              </a:spcAft>
              <a:buClr>
                <a:schemeClr val="dk1"/>
              </a:buClr>
              <a:buSzPts val="1100"/>
              <a:buFont typeface="Arial"/>
              <a:buNone/>
            </a:pPr>
            <a:r>
              <a:rPr lang="sv-SE" dirty="0"/>
              <a:t>Ni hittar </a:t>
            </a:r>
            <a:r>
              <a:rPr lang="sv-SE" dirty="0" err="1"/>
              <a:t>podden</a:t>
            </a:r>
            <a:r>
              <a:rPr lang="sv-SE" dirty="0"/>
              <a:t> där </a:t>
            </a:r>
            <a:r>
              <a:rPr lang="sv-SE" dirty="0" err="1"/>
              <a:t>poddar</a:t>
            </a:r>
            <a:r>
              <a:rPr lang="sv-SE" dirty="0"/>
              <a:t> finns, t.ex. genom att söka på avsnittets titel på </a:t>
            </a:r>
            <a:r>
              <a:rPr lang="sv-SE" dirty="0" err="1"/>
              <a:t>Spotify</a:t>
            </a:r>
            <a:endParaRPr sz="1000" dirty="0"/>
          </a:p>
          <a:p>
            <a:pPr marL="0" lvl="0" indent="0" algn="l" rtl="0">
              <a:lnSpc>
                <a:spcPct val="110000"/>
              </a:lnSpc>
              <a:spcBef>
                <a:spcPts val="600"/>
              </a:spcBef>
              <a:spcAft>
                <a:spcPts val="0"/>
              </a:spcAft>
              <a:buClr>
                <a:schemeClr val="dk1"/>
              </a:buClr>
              <a:buSzPts val="1100"/>
              <a:buFont typeface="Arial"/>
              <a:buNone/>
            </a:pP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f7b83c8bab_0_44"/>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49" name="Google Shape;49;g2f7b83c8bab_0_44"/>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f7b83c8bab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f7b83c8bab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f7b83c8bab_0_66"/>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KOMMUNIKATION OCH KROPPSSPRÅK</a:t>
            </a:r>
            <a:endParaRPr>
              <a:solidFill>
                <a:schemeClr val="lt1"/>
              </a:solidFill>
            </a:endParaRPr>
          </a:p>
        </p:txBody>
      </p:sp>
      <p:sp>
        <p:nvSpPr>
          <p:cNvPr id="57" name="Google Shape;57;g2f7b83c8bab_0_66"/>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MENTAL TRÄNING #3</a:t>
            </a:r>
            <a:endParaRPr/>
          </a:p>
        </p:txBody>
      </p:sp>
      <p:sp>
        <p:nvSpPr>
          <p:cNvPr id="58" name="Google Shape;58;g2f7b83c8bab_0_66"/>
          <p:cNvSpPr txBox="1">
            <a:spLocks noGrp="1"/>
          </p:cNvSpPr>
          <p:nvPr>
            <p:ph type="body" idx="1"/>
          </p:nvPr>
        </p:nvSpPr>
        <p:spPr>
          <a:xfrm>
            <a:off x="381005" y="2331784"/>
            <a:ext cx="6870457"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Någonting att anteckna med, boka ett konferensrum på Tegelbruket (gratis)</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Ersätt en ordinarie träning och planera istället en annan aktivitet. Låt gärna spelarna vara med och välja vad ni ska göra, vilket föreslås i lärgruppen “Idrottsidentitet”. Tanken är att spelarna ska få umgås i en annan miljö med andra förutsättningar än de vanligtvis gör.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Innan ni gör aktiviteten samlas i konferensrummen på Tegelbruket. Tilldela alla spelare en bokstav från A till D. Varje bokstav symboliserar en fråga (se under frågeställning) som ska ställas till lagkompisar. Varje person börjar med att svara på sin egen fråga tyst under tre minuter. Efter det ska en person med en viss person intervjua en annan med en annan bokstav enligt nedanstående flödesschemat. Varje punkt får ta 3 minuter plus att det kommer ta närmare en minut att hitta en ny person vid byten. </a:t>
            </a:r>
            <a:endParaRPr dirty="0"/>
          </a:p>
          <a:p>
            <a:pPr marL="0" lvl="0" indent="0" algn="l" rtl="0">
              <a:lnSpc>
                <a:spcPct val="110000"/>
              </a:lnSpc>
              <a:spcBef>
                <a:spcPts val="600"/>
              </a:spcBef>
              <a:spcAft>
                <a:spcPts val="0"/>
              </a:spcAft>
              <a:buClr>
                <a:schemeClr val="dk1"/>
              </a:buClr>
              <a:buSzPts val="1100"/>
              <a:buFont typeface="Arial"/>
              <a:buNone/>
            </a:pPr>
            <a:r>
              <a:rPr lang="sv-SE" dirty="0"/>
              <a:t>1. A intervjuar B och C intervjuar D </a:t>
            </a:r>
            <a:endParaRPr dirty="0"/>
          </a:p>
          <a:p>
            <a:pPr marL="0" lvl="0" indent="0" algn="l" rtl="0">
              <a:lnSpc>
                <a:spcPct val="110000"/>
              </a:lnSpc>
              <a:spcBef>
                <a:spcPts val="600"/>
              </a:spcBef>
              <a:spcAft>
                <a:spcPts val="0"/>
              </a:spcAft>
              <a:buClr>
                <a:schemeClr val="dk1"/>
              </a:buClr>
              <a:buSzPts val="1100"/>
              <a:buFont typeface="Arial"/>
              <a:buNone/>
            </a:pPr>
            <a:r>
              <a:rPr lang="sv-SE" dirty="0"/>
              <a:t>2. B intervjuar C och D intervjuar A </a:t>
            </a:r>
            <a:endParaRPr dirty="0"/>
          </a:p>
          <a:p>
            <a:pPr marL="0" lvl="0" indent="0" algn="l" rtl="0">
              <a:lnSpc>
                <a:spcPct val="110000"/>
              </a:lnSpc>
              <a:spcBef>
                <a:spcPts val="600"/>
              </a:spcBef>
              <a:spcAft>
                <a:spcPts val="0"/>
              </a:spcAft>
              <a:buClr>
                <a:schemeClr val="dk1"/>
              </a:buClr>
              <a:buSzPts val="1100"/>
              <a:buFont typeface="Arial"/>
              <a:buNone/>
            </a:pPr>
            <a:r>
              <a:rPr lang="sv-SE" dirty="0"/>
              <a:t>3. C intervjuar A och D intervjuar B </a:t>
            </a:r>
            <a:endParaRPr dirty="0"/>
          </a:p>
          <a:p>
            <a:pPr marL="0" lvl="0" indent="0" algn="l" rtl="0">
              <a:lnSpc>
                <a:spcPct val="110000"/>
              </a:lnSpc>
              <a:spcBef>
                <a:spcPts val="600"/>
              </a:spcBef>
              <a:spcAft>
                <a:spcPts val="0"/>
              </a:spcAft>
              <a:buClr>
                <a:schemeClr val="dk1"/>
              </a:buClr>
              <a:buSzPts val="1100"/>
              <a:buFont typeface="Arial"/>
              <a:buNone/>
            </a:pPr>
            <a:r>
              <a:rPr lang="sv-SE" dirty="0"/>
              <a:t>4. A intervjuar D och C intervjuar B </a:t>
            </a:r>
            <a:endParaRPr dirty="0"/>
          </a:p>
          <a:p>
            <a:pPr marL="0" lvl="0" indent="0" algn="l" rtl="0">
              <a:lnSpc>
                <a:spcPct val="110000"/>
              </a:lnSpc>
              <a:spcBef>
                <a:spcPts val="600"/>
              </a:spcBef>
              <a:spcAft>
                <a:spcPts val="0"/>
              </a:spcAft>
              <a:buClr>
                <a:schemeClr val="dk1"/>
              </a:buClr>
              <a:buSzPts val="1100"/>
              <a:buFont typeface="Arial"/>
              <a:buNone/>
            </a:pPr>
            <a:r>
              <a:rPr lang="sv-SE" dirty="0"/>
              <a:t>5. B intervjuar A och D intervjuar C </a:t>
            </a:r>
            <a:endParaRPr dirty="0"/>
          </a:p>
          <a:p>
            <a:pPr marL="0" lvl="0" indent="0" algn="l" rtl="0">
              <a:lnSpc>
                <a:spcPct val="110000"/>
              </a:lnSpc>
              <a:spcBef>
                <a:spcPts val="600"/>
              </a:spcBef>
              <a:spcAft>
                <a:spcPts val="0"/>
              </a:spcAft>
              <a:buClr>
                <a:schemeClr val="dk1"/>
              </a:buClr>
              <a:buSzPts val="1100"/>
              <a:buFont typeface="Arial"/>
              <a:buNone/>
            </a:pPr>
            <a:r>
              <a:rPr lang="sv-SE" dirty="0"/>
              <a:t>6. A intervjuar C och B intervjuar D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Låt varje grupp arbeta med frågor kring hur ni kommunicerar med varandra </a:t>
            </a:r>
            <a:endParaRPr dirty="0"/>
          </a:p>
          <a:p>
            <a:pPr marL="0" lvl="0" indent="0" algn="l" rtl="0">
              <a:lnSpc>
                <a:spcPct val="110000"/>
              </a:lnSpc>
              <a:spcBef>
                <a:spcPts val="600"/>
              </a:spcBef>
              <a:spcAft>
                <a:spcPts val="0"/>
              </a:spcAft>
              <a:buClr>
                <a:schemeClr val="dk1"/>
              </a:buClr>
              <a:buSzPts val="1100"/>
              <a:buFont typeface="Arial"/>
              <a:buNone/>
            </a:pPr>
            <a:r>
              <a:rPr lang="sv-SE" dirty="0"/>
              <a:t>a) Vad är viktigt att tänka på när det gäller kommunikationen under match? </a:t>
            </a:r>
            <a:endParaRPr dirty="0"/>
          </a:p>
          <a:p>
            <a:pPr marL="0" lvl="0" indent="0" algn="l" rtl="0">
              <a:lnSpc>
                <a:spcPct val="110000"/>
              </a:lnSpc>
              <a:spcBef>
                <a:spcPts val="600"/>
              </a:spcBef>
              <a:spcAft>
                <a:spcPts val="0"/>
              </a:spcAft>
              <a:buClr>
                <a:schemeClr val="dk1"/>
              </a:buClr>
              <a:buSzPts val="1100"/>
              <a:buFont typeface="Arial"/>
              <a:buNone/>
            </a:pPr>
            <a:r>
              <a:rPr lang="sv-SE" dirty="0"/>
              <a:t>b) Vad är viktigt att tänka på när det gäller kommunikationen i omklädningsrummet före match? </a:t>
            </a:r>
            <a:endParaRPr dirty="0"/>
          </a:p>
          <a:p>
            <a:pPr marL="0" lvl="0" indent="0" algn="l" rtl="0">
              <a:lnSpc>
                <a:spcPct val="110000"/>
              </a:lnSpc>
              <a:spcBef>
                <a:spcPts val="600"/>
              </a:spcBef>
              <a:spcAft>
                <a:spcPts val="0"/>
              </a:spcAft>
              <a:buClr>
                <a:schemeClr val="dk1"/>
              </a:buClr>
              <a:buSzPts val="1100"/>
              <a:buFont typeface="Arial"/>
              <a:buNone/>
            </a:pPr>
            <a:r>
              <a:rPr lang="sv-SE" dirty="0"/>
              <a:t>c) Vad är viktigt att tänka på när det gäller kommunikationen i omklädningsrummet efter match? </a:t>
            </a:r>
            <a:endParaRPr dirty="0"/>
          </a:p>
          <a:p>
            <a:pPr marL="0" lvl="0" indent="0" algn="l" rtl="0">
              <a:lnSpc>
                <a:spcPct val="110000"/>
              </a:lnSpc>
              <a:spcBef>
                <a:spcPts val="600"/>
              </a:spcBef>
              <a:spcAft>
                <a:spcPts val="0"/>
              </a:spcAft>
              <a:buClr>
                <a:schemeClr val="dk1"/>
              </a:buClr>
              <a:buSzPts val="1100"/>
              <a:buFont typeface="Arial"/>
              <a:buNone/>
            </a:pPr>
            <a:r>
              <a:rPr lang="sv-SE" dirty="0"/>
              <a:t>d) Vad är viktigt att tänka på när det gäller kommunikationen under träning?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När ni gått igenom alla stegen så samlas alla ”A:n” vid ett ställe, alla ”B:n” vid ett annat och så vidare. De går igenom vilka svar de fått av lagkompisarna och skriver ner minst en regel för vad som ska gälla i den situationen för laget. Grupperna presenterar sedan förslagen och så får ni som ledare och spelarna ge inspel på om de tycker att regeln är okej.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Testa att laborera med kommunikationen mellan spelarna på träningarna. I någon övning kan ni testa att spelarna inte får säga någonting, i en annan att de bara får säga positiva meningar, i en tredje får de inte använda kroppsspråk på något sätt, osv. Låt spelarna testa och prata sedan om hur de olika sekvenserna kändes ute på planen. Behöver ni hjälp med hur ni går vidare hör av er till verksamhetsansvarig i er idrott, som kan vidareförmedla kontakt till RF-SISU Örebro län om nödvändig</a:t>
            </a: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f7b83c8bab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0" name="Google Shape;60;g2f7b83c8bab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C3F12B8-B704-47A3-8F6A-BCF61113B329}"/>
</file>

<file path=customXml/itemProps2.xml><?xml version="1.0" encoding="utf-8"?>
<ds:datastoreItem xmlns:ds="http://schemas.openxmlformats.org/officeDocument/2006/customXml" ds:itemID="{82DF07C0-9BA5-4BAB-AD1F-AD7A440831BA}"/>
</file>

<file path=customXml/itemProps3.xml><?xml version="1.0" encoding="utf-8"?>
<ds:datastoreItem xmlns:ds="http://schemas.openxmlformats.org/officeDocument/2006/customXml" ds:itemID="{8F006662-21A2-4BE9-8EFD-48D57E412AEA}"/>
</file>

<file path=docProps/app.xml><?xml version="1.0" encoding="utf-8"?>
<Properties xmlns="http://schemas.openxmlformats.org/officeDocument/2006/extended-properties" xmlns:vt="http://schemas.openxmlformats.org/officeDocument/2006/docPropsVTypes">
  <TotalTime>0</TotalTime>
  <Words>1864</Words>
  <Application>Microsoft Office PowerPoint</Application>
  <PresentationFormat>Anpassad</PresentationFormat>
  <Paragraphs>88</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 Black</vt:lpstr>
      <vt:lpstr>Calibri</vt:lpstr>
      <vt:lpstr>Arial</vt:lpstr>
      <vt:lpstr>Proxima Nova</vt:lpstr>
      <vt:lpstr>Office-tema</vt:lpstr>
      <vt:lpstr>Information</vt:lpstr>
      <vt:lpstr>IDROTTSIDENTITET</vt:lpstr>
      <vt:lpstr>MED- &amp; MOTGÅNG</vt:lpstr>
      <vt:lpstr>KOMMUNIKATION OCH KROPPSSPRÅK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