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57" r:id="rId3"/>
    <p:sldId id="258" r:id="rId4"/>
    <p:sldId id="259" r:id="rId5"/>
  </p:sldIdLst>
  <p:sldSz cx="7559675" cy="10691813"/>
  <p:notesSz cx="6858000" cy="9144000"/>
  <p:embeddedFontLst>
    <p:embeddedFont>
      <p:font typeface="Arial Black" panose="020B0A04020102020204" pitchFamily="34" charset="0"/>
      <p:regular r:id="rId7"/>
      <p:bold r:id="rId8"/>
    </p:embeddedFont>
    <p:embeddedFont>
      <p:font typeface="Proxima Nova"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aJKnPgh7eZ3ZIJONNMOPh2LWoZ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24" y="9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customschemas.google.com/relationships/presentationmetadata" Target="metadata"/><Relationship Id="rId23" Type="http://schemas.openxmlformats.org/officeDocument/2006/relationships/customXml" Target="../customXml/item3.xml"/><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3.fntdata"/><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FCE8243B-0DCF-46B6-B003-702961BF66EC}"/>
    <pc:docChg chg="undo redo custSel modSld">
      <pc:chgData name="Lucas Forsberg (RF-SISU Örebro län)" userId="8389ac24-e803-46d6-a11c-cba2dd639827" providerId="ADAL" clId="{FCE8243B-0DCF-46B6-B003-702961BF66EC}" dt="2024-12-13T10:15:13.084" v="287" actId="20577"/>
      <pc:docMkLst>
        <pc:docMk/>
      </pc:docMkLst>
      <pc:sldChg chg="modSp mod">
        <pc:chgData name="Lucas Forsberg (RF-SISU Örebro län)" userId="8389ac24-e803-46d6-a11c-cba2dd639827" providerId="ADAL" clId="{FCE8243B-0DCF-46B6-B003-702961BF66EC}" dt="2024-12-13T10:15:13.084" v="287" actId="20577"/>
        <pc:sldMkLst>
          <pc:docMk/>
          <pc:sldMk cId="0" sldId="256"/>
        </pc:sldMkLst>
        <pc:spChg chg="mod">
          <ac:chgData name="Lucas Forsberg (RF-SISU Örebro län)" userId="8389ac24-e803-46d6-a11c-cba2dd639827" providerId="ADAL" clId="{FCE8243B-0DCF-46B6-B003-702961BF66EC}" dt="2024-12-13T10:15:13.084" v="287" actId="20577"/>
          <ac:spMkLst>
            <pc:docMk/>
            <pc:sldMk cId="0" sldId="256"/>
            <ac:spMk id="24" creationId="{00000000-0000-0000-0000-000000000000}"/>
          </ac:spMkLst>
        </pc:spChg>
        <pc:spChg chg="mod">
          <ac:chgData name="Lucas Forsberg (RF-SISU Örebro län)" userId="8389ac24-e803-46d6-a11c-cba2dd639827" providerId="ADAL" clId="{FCE8243B-0DCF-46B6-B003-702961BF66EC}" dt="2024-12-13T09:40:00.362" v="179" actId="20577"/>
          <ac:spMkLst>
            <pc:docMk/>
            <pc:sldMk cId="0" sldId="256"/>
            <ac:spMk id="25" creationId="{00000000-0000-0000-0000-000000000000}"/>
          </ac:spMkLst>
        </pc:spChg>
      </pc:sldChg>
      <pc:sldChg chg="modSp mod">
        <pc:chgData name="Lucas Forsberg (RF-SISU Örebro län)" userId="8389ac24-e803-46d6-a11c-cba2dd639827" providerId="ADAL" clId="{FCE8243B-0DCF-46B6-B003-702961BF66EC}" dt="2024-12-13T09:40:17.266" v="180"/>
        <pc:sldMkLst>
          <pc:docMk/>
          <pc:sldMk cId="0" sldId="257"/>
        </pc:sldMkLst>
        <pc:spChg chg="mod">
          <ac:chgData name="Lucas Forsberg (RF-SISU Örebro län)" userId="8389ac24-e803-46d6-a11c-cba2dd639827" providerId="ADAL" clId="{FCE8243B-0DCF-46B6-B003-702961BF66EC}" dt="2024-12-13T09:40:17.266" v="180"/>
          <ac:spMkLst>
            <pc:docMk/>
            <pc:sldMk cId="0" sldId="257"/>
            <ac:spMk id="36" creationId="{00000000-0000-0000-0000-000000000000}"/>
          </ac:spMkLst>
        </pc:spChg>
      </pc:sldChg>
      <pc:sldChg chg="modSp mod">
        <pc:chgData name="Lucas Forsberg (RF-SISU Örebro län)" userId="8389ac24-e803-46d6-a11c-cba2dd639827" providerId="ADAL" clId="{FCE8243B-0DCF-46B6-B003-702961BF66EC}" dt="2024-12-13T09:41:12.609" v="239" actId="20577"/>
        <pc:sldMkLst>
          <pc:docMk/>
          <pc:sldMk cId="0" sldId="258"/>
        </pc:sldMkLst>
        <pc:spChg chg="mod">
          <ac:chgData name="Lucas Forsberg (RF-SISU Örebro län)" userId="8389ac24-e803-46d6-a11c-cba2dd639827" providerId="ADAL" clId="{FCE8243B-0DCF-46B6-B003-702961BF66EC}" dt="2024-12-13T09:41:12.609" v="239" actId="20577"/>
          <ac:spMkLst>
            <pc:docMk/>
            <pc:sldMk cId="0" sldId="258"/>
            <ac:spMk id="47" creationId="{00000000-0000-0000-0000-000000000000}"/>
          </ac:spMkLst>
        </pc:spChg>
      </pc:sldChg>
      <pc:sldChg chg="modSp mod">
        <pc:chgData name="Lucas Forsberg (RF-SISU Örebro län)" userId="8389ac24-e803-46d6-a11c-cba2dd639827" providerId="ADAL" clId="{FCE8243B-0DCF-46B6-B003-702961BF66EC}" dt="2024-12-13T09:42:02.697" v="245" actId="20577"/>
        <pc:sldMkLst>
          <pc:docMk/>
          <pc:sldMk cId="0" sldId="259"/>
        </pc:sldMkLst>
        <pc:spChg chg="mod">
          <ac:chgData name="Lucas Forsberg (RF-SISU Örebro län)" userId="8389ac24-e803-46d6-a11c-cba2dd639827" providerId="ADAL" clId="{FCE8243B-0DCF-46B6-B003-702961BF66EC}" dt="2024-12-13T09:42:02.697" v="245" actId="20577"/>
          <ac:spMkLst>
            <pc:docMk/>
            <pc:sldMk cId="0" sldId="259"/>
            <ac:spMk id="5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Google Shape;18;g2f7522cf05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 name="Google Shape;19;g2f7522cf056_0_0: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g2f7522cf056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 name="Google Shape;30;g2f7522cf056_0_22: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g2f7522cf056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 name="Google Shape;41;g2f7522cf056_0_44: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f7522cf056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g2f7522cf056_0_66: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tranarpasset.com/2018/06/07/nycklar-till" TargetMode="External"/><Relationship Id="rId4" Type="http://schemas.openxmlformats.org/officeDocument/2006/relationships/hyperlink" Target="https://www.youtube.com/watch?v=WLZ_YMwvBfk&amp;feature=youtu.b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www.rf.se/globalassets/riksidrottsforbundet/nya-dokument/nya-dokumentbanken/rfs-verksamhet/idrotte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utbildning.sisuforlag.se/orientering/utbildning/individutveckling/utvecklingsplan/m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g2f7522cf056_0_0"/>
          <p:cNvSpPr/>
          <p:nvPr/>
        </p:nvSpPr>
        <p:spPr>
          <a:xfrm>
            <a:off x="-1" y="-14240"/>
            <a:ext cx="7559700" cy="2327400"/>
          </a:xfrm>
          <a:prstGeom prst="rect">
            <a:avLst/>
          </a:prstGeom>
          <a:solidFill>
            <a:srgbClr val="00058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 name="Google Shape;22;g2f7522cf056_0_0"/>
          <p:cNvPicPr preferRelativeResize="0"/>
          <p:nvPr/>
        </p:nvPicPr>
        <p:blipFill rotWithShape="1">
          <a:blip r:embed="rId3">
            <a:alphaModFix/>
          </a:blip>
          <a:srcRect l="45392" t="1274" r="-5157" b="20988"/>
          <a:stretch/>
        </p:blipFill>
        <p:spPr>
          <a:xfrm>
            <a:off x="-164037" y="-1019959"/>
            <a:ext cx="7352911" cy="3333012"/>
          </a:xfrm>
          <a:prstGeom prst="rect">
            <a:avLst/>
          </a:prstGeom>
          <a:noFill/>
          <a:ln>
            <a:noFill/>
          </a:ln>
        </p:spPr>
      </p:pic>
      <p:sp>
        <p:nvSpPr>
          <p:cNvPr id="23" name="Google Shape;23;g2f7522cf056_0_0"/>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solidFill>
                  <a:schemeClr val="lt1"/>
                </a:solidFill>
              </a:rPr>
              <a:t>Information</a:t>
            </a:r>
            <a:endParaRPr>
              <a:solidFill>
                <a:schemeClr val="lt1"/>
              </a:solidFill>
            </a:endParaRPr>
          </a:p>
        </p:txBody>
      </p:sp>
      <p:sp>
        <p:nvSpPr>
          <p:cNvPr id="24" name="Google Shape;24;g2f7522cf056_0_0"/>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dirty="0">
                <a:solidFill>
                  <a:schemeClr val="lt1"/>
                </a:solidFill>
              </a:rPr>
              <a:t>LÄRGRUPPSPLAN MOTIVATION OCH PRESTATION</a:t>
            </a:r>
            <a:endParaRPr dirty="0"/>
          </a:p>
        </p:txBody>
      </p:sp>
      <p:sp>
        <p:nvSpPr>
          <p:cNvPr id="25" name="Google Shape;25;g2f7522cf056_0_0"/>
          <p:cNvSpPr txBox="1">
            <a:spLocks noGrp="1"/>
          </p:cNvSpPr>
          <p:nvPr>
            <p:ph type="body" idx="1"/>
          </p:nvPr>
        </p:nvSpPr>
        <p:spPr>
          <a:xfrm>
            <a:off x="429421" y="2586284"/>
            <a:ext cx="6165900" cy="1313100"/>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rgbClr val="0065B0"/>
              </a:buClr>
              <a:buSzPts val="1400"/>
              <a:buNone/>
            </a:pPr>
            <a:r>
              <a:rPr lang="sv-SE" dirty="0"/>
              <a:t>Utbildningsstegen</a:t>
            </a:r>
            <a:endParaRPr dirty="0"/>
          </a:p>
          <a:p>
            <a:pPr marL="0" lvl="0" indent="0" algn="l" rtl="0">
              <a:lnSpc>
                <a:spcPct val="110000"/>
              </a:lnSpc>
              <a:spcBef>
                <a:spcPts val="600"/>
              </a:spcBef>
              <a:spcAft>
                <a:spcPts val="0"/>
              </a:spcAft>
              <a:buClr>
                <a:schemeClr val="dk1"/>
              </a:buClr>
              <a:buSzPts val="1100"/>
              <a:buFont typeface="Arial"/>
              <a:buNone/>
            </a:pPr>
            <a:r>
              <a:rPr lang="sv-SE" dirty="0"/>
              <a:t>Den här lärgruppen är en del av KFUM Örebro Baskets Utbildningsstege som är framtagen tillsammans med RF-SISU Örebro län. Syftet med stegen är att kvalitetssäkra den teoretiska utbildning av våra barn och ungdomar i föreningen.</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Ert tema: Motivation &amp; Prestation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I år kommer ni få lära er mer om motivation och prestation. Ni kommer prata om ämnen som varför du idrottar, vad det innebär att tävla i er förening och hur ni kan jobba med målsättningar. Ni väljer själva vilken ordning ni ska göra de olika </a:t>
            </a:r>
            <a:r>
              <a:rPr lang="sv-SE" dirty="0" err="1"/>
              <a:t>lärgrupperna</a:t>
            </a:r>
            <a:r>
              <a:rPr lang="sv-SE" dirty="0"/>
              <a:t> i ert tema, men försök planera så att samtliga genomförs någon gång under året.</a:t>
            </a:r>
            <a:endParaRPr dirty="0"/>
          </a:p>
          <a:p>
            <a:pPr marL="12700" lvl="1" indent="0" algn="l" rtl="0">
              <a:lnSpc>
                <a:spcPct val="110000"/>
              </a:lnSpc>
              <a:spcBef>
                <a:spcPts val="600"/>
              </a:spcBef>
              <a:spcAft>
                <a:spcPts val="0"/>
              </a:spcAft>
              <a:buClr>
                <a:srgbClr val="0065B0"/>
              </a:buClr>
              <a:buSzPts val="1400"/>
              <a:buNone/>
            </a:pPr>
            <a:r>
              <a:rPr lang="sv-SE" dirty="0"/>
              <a:t>Vad är en lärgrupp?</a:t>
            </a:r>
            <a:endParaRPr dirty="0"/>
          </a:p>
          <a:p>
            <a:pPr marL="0" lvl="0" indent="0" algn="l" rtl="0">
              <a:lnSpc>
                <a:spcPct val="110000"/>
              </a:lnSpc>
              <a:spcBef>
                <a:spcPts val="600"/>
              </a:spcBef>
              <a:spcAft>
                <a:spcPts val="0"/>
              </a:spcAft>
              <a:buClr>
                <a:schemeClr val="dk1"/>
              </a:buClr>
              <a:buSzPts val="1100"/>
              <a:buFont typeface="Arial"/>
              <a:buNone/>
            </a:pPr>
            <a:r>
              <a:rPr lang="sv-SE" sz="1100" b="0" dirty="0">
                <a:solidFill>
                  <a:schemeClr val="dk1"/>
                </a:solidFill>
                <a:latin typeface="Arial"/>
                <a:ea typeface="Arial"/>
                <a:cs typeface="Arial"/>
                <a:sym typeface="Arial"/>
              </a:rPr>
              <a:t>Lärgruppen är en utbildningsform som går ut på att låta den aktiva själv bidra till innehållet </a:t>
            </a:r>
            <a:r>
              <a:rPr lang="sv-SE" b="0" i="0" dirty="0">
                <a:solidFill>
                  <a:srgbClr val="000000"/>
                </a:solidFill>
                <a:latin typeface="Proxima Nova"/>
                <a:ea typeface="Proxima Nova"/>
                <a:cs typeface="Proxima Nova"/>
                <a:sym typeface="Proxima Nova"/>
              </a:rPr>
              <a:t>genom att via samtal och dialog lär av varandra. Det här arbetssättet fungerar bra oavsett ålder på deltagarna, men frågor och diskussionsformer kan behöva anpassa. </a:t>
            </a:r>
            <a:r>
              <a:rPr lang="sv-SE" dirty="0">
                <a:solidFill>
                  <a:srgbClr val="000000"/>
                </a:solidFill>
                <a:latin typeface="Proxima Nova"/>
                <a:ea typeface="Proxima Nova"/>
                <a:cs typeface="Proxima Nova"/>
                <a:sym typeface="Proxima Nova"/>
              </a:rPr>
              <a:t>Vilket har gjorts i det underlag som ni har till hands.</a:t>
            </a:r>
            <a:br>
              <a:rPr lang="sv-SE" dirty="0">
                <a:solidFill>
                  <a:srgbClr val="000000"/>
                </a:solidFill>
                <a:latin typeface="Proxima Nova"/>
                <a:ea typeface="Proxima Nova"/>
                <a:cs typeface="Proxima Nova"/>
                <a:sym typeface="Proxima Nova"/>
              </a:rPr>
            </a:br>
            <a:r>
              <a:rPr lang="sv-SE" dirty="0">
                <a:solidFill>
                  <a:srgbClr val="000000"/>
                </a:solidFill>
                <a:latin typeface="Proxima Nova"/>
                <a:ea typeface="Proxima Nova"/>
                <a:cs typeface="Proxima Nova"/>
                <a:sym typeface="Proxima Nova"/>
              </a:rPr>
              <a:t>Diskussionerna ska ske i mindre grupper (5-8 personer) för att få störst effekt och s</a:t>
            </a:r>
            <a:r>
              <a:rPr lang="sv-SE" b="0" i="0" dirty="0">
                <a:solidFill>
                  <a:srgbClr val="000000"/>
                </a:solidFill>
                <a:latin typeface="Proxima Nova"/>
                <a:ea typeface="Proxima Nova"/>
                <a:cs typeface="Proxima Nova"/>
                <a:sym typeface="Proxima Nova"/>
              </a:rPr>
              <a:t>yftet är att skapa förutsättningar för utveckling av såväl individen som gruppen. </a:t>
            </a:r>
            <a:br>
              <a:rPr lang="sv-SE" b="0" i="0" dirty="0">
                <a:solidFill>
                  <a:srgbClr val="000000"/>
                </a:solidFill>
                <a:latin typeface="Proxima Nova"/>
                <a:ea typeface="Proxima Nova"/>
                <a:cs typeface="Proxima Nova"/>
                <a:sym typeface="Proxima Nova"/>
              </a:rPr>
            </a:br>
            <a:r>
              <a:rPr lang="sv-SE" b="0" i="0" dirty="0">
                <a:solidFill>
                  <a:srgbClr val="000000"/>
                </a:solidFill>
                <a:latin typeface="Proxima Nova"/>
                <a:ea typeface="Proxima Nova"/>
                <a:cs typeface="Proxima Nova"/>
                <a:sym typeface="Proxima Nova"/>
              </a:rPr>
              <a:t>Genom att kontinuerligt redovisa era lärgrupper kan ni få ett utvecklingsstöd från RF-SISU Örebro län.</a:t>
            </a:r>
            <a:endParaRPr dirty="0"/>
          </a:p>
          <a:p>
            <a:pPr marL="12700" lvl="1" indent="0" algn="l" rtl="0">
              <a:lnSpc>
                <a:spcPct val="110000"/>
              </a:lnSpc>
              <a:spcBef>
                <a:spcPts val="600"/>
              </a:spcBef>
              <a:spcAft>
                <a:spcPts val="0"/>
              </a:spcAft>
              <a:buClr>
                <a:srgbClr val="0065B0"/>
              </a:buClr>
              <a:buSzPts val="1400"/>
              <a:buNone/>
            </a:pPr>
            <a:r>
              <a:rPr lang="sv-SE" dirty="0"/>
              <a:t>Din uppgift som </a:t>
            </a:r>
            <a:r>
              <a:rPr lang="sv-SE" dirty="0" err="1"/>
              <a:t>lärgruppsledare</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Planera när tillfället ska genomföras och se till så att ni har en lämplig plats för lärgruppen.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Under lärgruppen så är det du som håller ihop trådarna. ser till så att ni håller tidsramar och delar in grupper.</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Se också till att alla kommer till tals i smågrupperna. Om det behövs så fördela ordet, ställ frågor och bolla in de som inte säger något, men annars låt samtalet ha sin gång och låt de aktiva själva komma med lösningar, förslag och åsikter.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Efter lärgruppen se till så att uppföljning på diskussionen genomförs, även om du själv inte måste vara den som genomför uppföljningen.</a:t>
            </a:r>
            <a:endParaRPr dirty="0"/>
          </a:p>
          <a:p>
            <a:pPr marL="12700" lvl="1" indent="0" algn="l" rtl="0">
              <a:lnSpc>
                <a:spcPct val="110000"/>
              </a:lnSpc>
              <a:spcBef>
                <a:spcPts val="600"/>
              </a:spcBef>
              <a:spcAft>
                <a:spcPts val="0"/>
              </a:spcAft>
              <a:buClr>
                <a:srgbClr val="0065B0"/>
              </a:buClr>
              <a:buSzPts val="1400"/>
              <a:buNone/>
            </a:pPr>
            <a:r>
              <a:rPr lang="sv-SE" dirty="0"/>
              <a:t>Frågor</a:t>
            </a:r>
            <a:endParaRPr dirty="0"/>
          </a:p>
          <a:p>
            <a:pPr marL="0" lvl="0" indent="0" algn="l" rtl="0">
              <a:lnSpc>
                <a:spcPct val="110000"/>
              </a:lnSpc>
              <a:spcBef>
                <a:spcPts val="600"/>
              </a:spcBef>
              <a:spcAft>
                <a:spcPts val="0"/>
              </a:spcAft>
              <a:buClr>
                <a:schemeClr val="dk1"/>
              </a:buClr>
              <a:buSzPts val="1100"/>
              <a:buFont typeface="Arial"/>
              <a:buNone/>
            </a:pPr>
            <a:r>
              <a:rPr lang="sv-SE" dirty="0"/>
              <a:t>Ta kontakt med utbildningsansvarig i föreningen om ni har frågor, tankar eller åsikter om upplägget. </a:t>
            </a: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26" name="Google Shape;26;g2f7522cf056_0_0"/>
          <p:cNvPicPr preferRelativeResize="0"/>
          <p:nvPr/>
        </p:nvPicPr>
        <p:blipFill rotWithShape="1">
          <a:blip r:embed="rId4">
            <a:alphaModFix/>
          </a:blip>
          <a:srcRect/>
          <a:stretch/>
        </p:blipFill>
        <p:spPr>
          <a:xfrm>
            <a:off x="6514637" y="67860"/>
            <a:ext cx="937587" cy="879321"/>
          </a:xfrm>
          <a:prstGeom prst="rect">
            <a:avLst/>
          </a:prstGeom>
          <a:noFill/>
          <a:ln>
            <a:noFill/>
          </a:ln>
        </p:spPr>
      </p:pic>
      <p:pic>
        <p:nvPicPr>
          <p:cNvPr id="27" name="Google Shape;27;g2f7522cf056_0_0"/>
          <p:cNvPicPr preferRelativeResize="0"/>
          <p:nvPr/>
        </p:nvPicPr>
        <p:blipFill>
          <a:blip r:embed="rId5">
            <a:alphaModFix/>
          </a:blip>
          <a:stretch>
            <a:fillRect/>
          </a:stretch>
        </p:blipFill>
        <p:spPr>
          <a:xfrm>
            <a:off x="6492650" y="1275950"/>
            <a:ext cx="981550" cy="981550"/>
          </a:xfrm>
          <a:prstGeom prst="rect">
            <a:avLst/>
          </a:prstGeom>
          <a:solidFill>
            <a:srgbClr val="000587"/>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Google Shape;32;g2f7522cf056_0_22"/>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3" name="Google Shape;33;g2f7522cf056_0_22"/>
          <p:cNvPicPr preferRelativeResize="0"/>
          <p:nvPr/>
        </p:nvPicPr>
        <p:blipFill rotWithShape="1">
          <a:blip r:embed="rId3">
            <a:alphaModFix/>
          </a:blip>
          <a:srcRect l="45392" t="1274" r="-5157" b="20988"/>
          <a:stretch/>
        </p:blipFill>
        <p:spPr>
          <a:xfrm>
            <a:off x="-903700" y="-1019946"/>
            <a:ext cx="7352911" cy="3333012"/>
          </a:xfrm>
          <a:prstGeom prst="rect">
            <a:avLst/>
          </a:prstGeom>
          <a:noFill/>
          <a:ln>
            <a:noFill/>
          </a:ln>
        </p:spPr>
      </p:pic>
      <p:sp>
        <p:nvSpPr>
          <p:cNvPr id="34" name="Google Shape;34;g2f7522cf056_0_22"/>
          <p:cNvSpPr txBox="1">
            <a:spLocks noGrp="1"/>
          </p:cNvSpPr>
          <p:nvPr>
            <p:ph type="ctrTitle"/>
          </p:nvPr>
        </p:nvSpPr>
        <p:spPr>
          <a:xfrm>
            <a:off x="123675" y="1654949"/>
            <a:ext cx="5809800" cy="6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sz="2900"/>
              <a:t>VARFÖR IDROTTAR DU?</a:t>
            </a:r>
            <a:endParaRPr sz="2900">
              <a:solidFill>
                <a:schemeClr val="lt1"/>
              </a:solidFill>
            </a:endParaRPr>
          </a:p>
        </p:txBody>
      </p:sp>
      <p:sp>
        <p:nvSpPr>
          <p:cNvPr id="35" name="Google Shape;35;g2f7522cf056_0_22"/>
          <p:cNvSpPr txBox="1">
            <a:spLocks noGrp="1"/>
          </p:cNvSpPr>
          <p:nvPr>
            <p:ph type="body" idx="3"/>
          </p:nvPr>
        </p:nvSpPr>
        <p:spPr>
          <a:xfrm>
            <a:off x="123675" y="1296750"/>
            <a:ext cx="42249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MOTIVATION OCH PRESTATION #1</a:t>
            </a:r>
            <a:endParaRPr/>
          </a:p>
        </p:txBody>
      </p:sp>
      <p:sp>
        <p:nvSpPr>
          <p:cNvPr id="36" name="Google Shape;36;g2f7522cf056_0_22"/>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 Material: Bildskärm med ljud och möjlighet att kunna ta noteringar.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Börja med att se filmen kring Motivation (2 min lång). </a:t>
            </a:r>
            <a:endParaRPr dirty="0"/>
          </a:p>
          <a:p>
            <a:pPr marL="0" lvl="0" indent="0" algn="l" rtl="0">
              <a:lnSpc>
                <a:spcPct val="110000"/>
              </a:lnSpc>
              <a:spcBef>
                <a:spcPts val="600"/>
              </a:spcBef>
              <a:spcAft>
                <a:spcPts val="0"/>
              </a:spcAft>
              <a:buClr>
                <a:schemeClr val="dk1"/>
              </a:buClr>
              <a:buSzPts val="1100"/>
              <a:buFont typeface="Arial"/>
              <a:buNone/>
            </a:pPr>
            <a:r>
              <a:rPr lang="sv-SE" dirty="0"/>
              <a:t>Film: </a:t>
            </a:r>
            <a:r>
              <a:rPr lang="sv-SE" u="sng" dirty="0">
                <a:solidFill>
                  <a:schemeClr val="hlink"/>
                </a:solidFill>
                <a:hlinkClick r:id="rId4"/>
              </a:rPr>
              <a:t>https://www.youtube.com/watch?v=WLZ_YMwvBfk&amp;feature=youtu.be</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Diskutera i grupper om 4-6 deltagare tillsammans med en ledare och gå igenom frågeställningarna nedan. </a:t>
            </a:r>
            <a:endParaRPr dirty="0"/>
          </a:p>
          <a:p>
            <a:pPr marL="0" lvl="0" indent="0" algn="l" rtl="0">
              <a:lnSpc>
                <a:spcPct val="110000"/>
              </a:lnSpc>
              <a:spcBef>
                <a:spcPts val="600"/>
              </a:spcBef>
              <a:spcAft>
                <a:spcPts val="0"/>
              </a:spcAft>
              <a:buClr>
                <a:schemeClr val="dk1"/>
              </a:buClr>
              <a:buSzPts val="1100"/>
              <a:buFont typeface="Arial"/>
              <a:buNone/>
            </a:pPr>
            <a:r>
              <a:rPr lang="sv-SE" dirty="0"/>
              <a:t>▪ Vad motiverar dig? </a:t>
            </a:r>
            <a:endParaRPr dirty="0"/>
          </a:p>
          <a:p>
            <a:pPr marL="0" lvl="0" indent="0" algn="l" rtl="0">
              <a:lnSpc>
                <a:spcPct val="110000"/>
              </a:lnSpc>
              <a:spcBef>
                <a:spcPts val="600"/>
              </a:spcBef>
              <a:spcAft>
                <a:spcPts val="0"/>
              </a:spcAft>
              <a:buClr>
                <a:schemeClr val="dk1"/>
              </a:buClr>
              <a:buSzPts val="1100"/>
              <a:buFont typeface="Arial"/>
              <a:buNone/>
            </a:pPr>
            <a:r>
              <a:rPr lang="sv-SE" dirty="0"/>
              <a:t>▪ Vad kan dina träningskompisar säga och göra för att motivera dig?</a:t>
            </a:r>
            <a:endParaRPr dirty="0"/>
          </a:p>
          <a:p>
            <a:pPr marL="0" lvl="0" indent="0" algn="l" rtl="0">
              <a:lnSpc>
                <a:spcPct val="110000"/>
              </a:lnSpc>
              <a:spcBef>
                <a:spcPts val="600"/>
              </a:spcBef>
              <a:spcAft>
                <a:spcPts val="0"/>
              </a:spcAft>
              <a:buClr>
                <a:schemeClr val="dk1"/>
              </a:buClr>
              <a:buSzPts val="1100"/>
              <a:buFont typeface="Arial"/>
              <a:buNone/>
            </a:pPr>
            <a:r>
              <a:rPr lang="sv-SE" dirty="0"/>
              <a:t> ▪ Vad kan din tränare och ledare säga och göra för att motivera dig? </a:t>
            </a:r>
            <a:endParaRPr dirty="0"/>
          </a:p>
          <a:p>
            <a:pPr marL="0" lvl="0" indent="0" algn="l" rtl="0">
              <a:lnSpc>
                <a:spcPct val="110000"/>
              </a:lnSpc>
              <a:spcBef>
                <a:spcPts val="600"/>
              </a:spcBef>
              <a:spcAft>
                <a:spcPts val="0"/>
              </a:spcAft>
              <a:buClr>
                <a:schemeClr val="dk1"/>
              </a:buClr>
              <a:buSzPts val="1100"/>
              <a:buFont typeface="Arial"/>
              <a:buNone/>
            </a:pPr>
            <a:r>
              <a:rPr lang="sv-SE" dirty="0"/>
              <a:t>▪ Vad gör dig omotiverad?</a:t>
            </a:r>
            <a:endParaRPr dirty="0"/>
          </a:p>
          <a:p>
            <a:pPr marL="0" lvl="0" indent="0" algn="l" rtl="0">
              <a:lnSpc>
                <a:spcPct val="110000"/>
              </a:lnSpc>
              <a:spcBef>
                <a:spcPts val="600"/>
              </a:spcBef>
              <a:spcAft>
                <a:spcPts val="0"/>
              </a:spcAft>
              <a:buClr>
                <a:schemeClr val="dk1"/>
              </a:buClr>
              <a:buSzPts val="1100"/>
              <a:buFont typeface="Arial"/>
              <a:buNone/>
            </a:pPr>
            <a:r>
              <a:rPr lang="sv-SE" dirty="0"/>
              <a:t>▪ Hur kan du göra för att hålla din motivation uppe under längre tid?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Avsluta med att samla deltagarna och diskutera vad grupperna kom fram till.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Alla deltagarna som uppgift till nästa veckas träning att beskriva tre saker som beskriver varför dem idrottar till sina vårdnadshavare. Syftet med detta är att vårdnadshavare ska få en mer inblick och förståelse för deras idrottande. </a:t>
            </a:r>
            <a:endParaRPr dirty="0"/>
          </a:p>
          <a:p>
            <a:pPr marL="0" lvl="0" indent="0" algn="l" rtl="0">
              <a:lnSpc>
                <a:spcPct val="110000"/>
              </a:lnSpc>
              <a:spcBef>
                <a:spcPts val="600"/>
              </a:spcBef>
              <a:spcAft>
                <a:spcPts val="0"/>
              </a:spcAft>
              <a:buClr>
                <a:schemeClr val="dk1"/>
              </a:buClr>
              <a:buSzPts val="1100"/>
              <a:buFont typeface="Arial"/>
              <a:buNone/>
            </a:pPr>
            <a:r>
              <a:rPr lang="sv-SE" sz="1400" b="1" dirty="0">
                <a:latin typeface="Arial Black"/>
                <a:ea typeface="Arial Black"/>
                <a:cs typeface="Arial Black"/>
                <a:sym typeface="Arial Black"/>
              </a:rPr>
              <a:t>Fördjupning för ledare </a:t>
            </a:r>
            <a:endParaRPr sz="1400" b="1"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NYCKLAR TILL MOTIVATION INOM IDROTTEN </a:t>
            </a:r>
            <a:endParaRPr dirty="0"/>
          </a:p>
          <a:p>
            <a:pPr marL="0" lvl="0" indent="0" algn="l" rtl="0">
              <a:lnSpc>
                <a:spcPct val="110000"/>
              </a:lnSpc>
              <a:spcBef>
                <a:spcPts val="600"/>
              </a:spcBef>
              <a:spcAft>
                <a:spcPts val="0"/>
              </a:spcAft>
              <a:buClr>
                <a:schemeClr val="dk1"/>
              </a:buClr>
              <a:buSzPts val="1100"/>
              <a:buFont typeface="Arial"/>
              <a:buNone/>
            </a:pPr>
            <a:r>
              <a:rPr lang="sv-SE" u="sng" dirty="0">
                <a:solidFill>
                  <a:schemeClr val="hlink"/>
                </a:solidFill>
                <a:hlinkClick r:id="rId5"/>
              </a:rPr>
              <a:t>motivation-inom-idrotten/ https://tranarpasset.com/2018/06/07/nycklar-till</a:t>
            </a:r>
            <a:r>
              <a:rPr lang="sv-SE" dirty="0"/>
              <a:t> </a:t>
            </a:r>
            <a:endParaRPr dirty="0"/>
          </a:p>
          <a:p>
            <a:pPr marL="0" indent="0">
              <a:spcBef>
                <a:spcPts val="600"/>
              </a:spcBef>
            </a:pPr>
            <a:r>
              <a:rPr lang="sv-SE" dirty="0"/>
              <a:t>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7" name="Google Shape;37;g2f7522cf056_0_22"/>
          <p:cNvPicPr preferRelativeResize="0"/>
          <p:nvPr/>
        </p:nvPicPr>
        <p:blipFill rotWithShape="1">
          <a:blip r:embed="rId6">
            <a:alphaModFix/>
          </a:blip>
          <a:srcRect/>
          <a:stretch/>
        </p:blipFill>
        <p:spPr>
          <a:xfrm>
            <a:off x="6313875" y="206898"/>
            <a:ext cx="937587" cy="879321"/>
          </a:xfrm>
          <a:prstGeom prst="rect">
            <a:avLst/>
          </a:prstGeom>
          <a:noFill/>
          <a:ln>
            <a:noFill/>
          </a:ln>
        </p:spPr>
      </p:pic>
      <p:pic>
        <p:nvPicPr>
          <p:cNvPr id="38" name="Google Shape;38;g2f7522cf056_0_22"/>
          <p:cNvPicPr preferRelativeResize="0"/>
          <p:nvPr/>
        </p:nvPicPr>
        <p:blipFill>
          <a:blip r:embed="rId7">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sp>
        <p:nvSpPr>
          <p:cNvPr id="43" name="Google Shape;43;g2f7522cf056_0_44"/>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4" name="Google Shape;44;g2f7522cf056_0_44"/>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5" name="Google Shape;45;g2f7522cf056_0_44"/>
          <p:cNvSpPr txBox="1">
            <a:spLocks noGrp="1"/>
          </p:cNvSpPr>
          <p:nvPr>
            <p:ph type="ctrTitle"/>
          </p:nvPr>
        </p:nvSpPr>
        <p:spPr>
          <a:xfrm>
            <a:off x="123675" y="1760474"/>
            <a:ext cx="5809800" cy="6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sz="2900"/>
              <a:t>ATT TÄVLA</a:t>
            </a:r>
            <a:endParaRPr sz="2900">
              <a:solidFill>
                <a:schemeClr val="lt1"/>
              </a:solidFill>
            </a:endParaRPr>
          </a:p>
        </p:txBody>
      </p:sp>
      <p:sp>
        <p:nvSpPr>
          <p:cNvPr id="46" name="Google Shape;46;g2f7522cf056_0_44"/>
          <p:cNvSpPr txBox="1">
            <a:spLocks noGrp="1"/>
          </p:cNvSpPr>
          <p:nvPr>
            <p:ph type="body" idx="3"/>
          </p:nvPr>
        </p:nvSpPr>
        <p:spPr>
          <a:xfrm>
            <a:off x="123675" y="1314075"/>
            <a:ext cx="43320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MOTIVATION OCH PRESTATION #2</a:t>
            </a:r>
            <a:endParaRPr/>
          </a:p>
        </p:txBody>
      </p:sp>
      <p:sp>
        <p:nvSpPr>
          <p:cNvPr id="47" name="Google Shape;47;g2f7522cf056_0_44"/>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 Information till dig som </a:t>
            </a:r>
            <a:r>
              <a:rPr lang="sv-SE" sz="1400" b="1" dirty="0" err="1">
                <a:solidFill>
                  <a:srgbClr val="0065B0"/>
                </a:solidFill>
                <a:latin typeface="Arial Black"/>
                <a:ea typeface="Arial Black"/>
                <a:cs typeface="Arial Black"/>
                <a:sym typeface="Arial Black"/>
              </a:rPr>
              <a:t>lärgruppsledare</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Inför det här passet kan det vara bra för dig som ledare att ha koll på KFUM Örebro Baskets värdegrund. Läs därför gärna igenom texten nedan: </a:t>
            </a:r>
            <a:endParaRPr dirty="0"/>
          </a:p>
          <a:p>
            <a:pPr marL="0" lvl="0" indent="0" algn="l" rtl="0">
              <a:lnSpc>
                <a:spcPct val="110000"/>
              </a:lnSpc>
              <a:spcBef>
                <a:spcPts val="600"/>
              </a:spcBef>
              <a:spcAft>
                <a:spcPts val="0"/>
              </a:spcAft>
              <a:buClr>
                <a:schemeClr val="dk1"/>
              </a:buClr>
              <a:buSzPts val="1100"/>
              <a:buFont typeface="Arial"/>
              <a:buNone/>
            </a:pPr>
            <a:r>
              <a:rPr lang="sv-SE" b="1" dirty="0"/>
              <a:t>KFUM Örebro Baskets värdegrund och ledord</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GUG - glädje, upplevelse och gemenskap- </a:t>
            </a:r>
            <a:endParaRPr dirty="0"/>
          </a:p>
          <a:p>
            <a:pPr marL="0" lvl="0" indent="0" algn="l" rtl="0">
              <a:spcBef>
                <a:spcPts val="600"/>
              </a:spcBef>
              <a:spcAft>
                <a:spcPts val="0"/>
              </a:spcAft>
              <a:buClr>
                <a:schemeClr val="dk1"/>
              </a:buClr>
              <a:buSzPts val="1100"/>
              <a:buFont typeface="Arial"/>
              <a:buNone/>
            </a:pPr>
            <a:r>
              <a:rPr lang="sv-SE" sz="1050" dirty="0">
                <a:highlight>
                  <a:srgbClr val="FFFFFF"/>
                </a:highlight>
              </a:rPr>
              <a:t>För oss innebär en bra idrottsförening att vi skapar möjligheter och verktyg för alla som är en del av vår förening att känna glädje, upplevelse och gemenskap, det vi kallar GUG. GUG ska genomsyra allt vi gör i vår förening.</a:t>
            </a:r>
            <a:endParaRPr sz="1050" dirty="0">
              <a:highlight>
                <a:srgbClr val="FFFFFF"/>
              </a:highlight>
            </a:endParaRPr>
          </a:p>
          <a:p>
            <a:pPr marL="0" lvl="0" indent="0" algn="l" rtl="0">
              <a:lnSpc>
                <a:spcPct val="110000"/>
              </a:lnSpc>
              <a:spcBef>
                <a:spcPts val="600"/>
              </a:spcBef>
              <a:spcAft>
                <a:spcPts val="0"/>
              </a:spcAft>
              <a:buClr>
                <a:schemeClr val="dk1"/>
              </a:buClr>
              <a:buSzPts val="1100"/>
              <a:buFont typeface="Arial"/>
              <a:buNone/>
            </a:pPr>
            <a:r>
              <a:rPr lang="sv-SE" sz="1050" dirty="0">
                <a:highlight>
                  <a:srgbClr val="FFFFFF"/>
                </a:highlight>
              </a:rPr>
              <a:t>I KFUM Örebro Basket vill vi erbjuda alla att med basket som redskap utvecklas som människor; personligt, socialt och genom det idrottsligt.</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Berätta om KFUM Örebro Baskets värdegrund. Delar in laget i mindre grupper tillsammans med en ledare och låt spelarna diskutera frågorna nedan. Se till så att allas åsikter får ta plats.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 Varför ska vi egentligen tävla?</a:t>
            </a:r>
            <a:endParaRPr dirty="0"/>
          </a:p>
          <a:p>
            <a:pPr marL="0" lvl="0" indent="0" algn="l" rtl="0">
              <a:lnSpc>
                <a:spcPct val="110000"/>
              </a:lnSpc>
              <a:spcBef>
                <a:spcPts val="600"/>
              </a:spcBef>
              <a:spcAft>
                <a:spcPts val="0"/>
              </a:spcAft>
              <a:buClr>
                <a:schemeClr val="dk1"/>
              </a:buClr>
              <a:buSzPts val="1100"/>
              <a:buFont typeface="Arial"/>
              <a:buNone/>
            </a:pPr>
            <a:r>
              <a:rPr lang="sv-SE" dirty="0"/>
              <a:t>▪ Vad är roligt med att tävla? </a:t>
            </a:r>
            <a:endParaRPr dirty="0"/>
          </a:p>
          <a:p>
            <a:pPr marL="0" lvl="0" indent="0" algn="l" rtl="0">
              <a:lnSpc>
                <a:spcPct val="110000"/>
              </a:lnSpc>
              <a:spcBef>
                <a:spcPts val="600"/>
              </a:spcBef>
              <a:spcAft>
                <a:spcPts val="0"/>
              </a:spcAft>
              <a:buClr>
                <a:schemeClr val="dk1"/>
              </a:buClr>
              <a:buSzPts val="1100"/>
              <a:buFont typeface="Arial"/>
              <a:buNone/>
            </a:pPr>
            <a:r>
              <a:rPr lang="sv-SE" dirty="0"/>
              <a:t>▪ Vad är tråkigt med att tävla? </a:t>
            </a:r>
            <a:endParaRPr dirty="0"/>
          </a:p>
          <a:p>
            <a:pPr marL="0" lvl="0" indent="0" algn="l" rtl="0">
              <a:lnSpc>
                <a:spcPct val="110000"/>
              </a:lnSpc>
              <a:spcBef>
                <a:spcPts val="600"/>
              </a:spcBef>
              <a:spcAft>
                <a:spcPts val="0"/>
              </a:spcAft>
              <a:buClr>
                <a:schemeClr val="dk1"/>
              </a:buClr>
              <a:buSzPts val="1100"/>
              <a:buFont typeface="Arial"/>
              <a:buNone/>
            </a:pPr>
            <a:r>
              <a:rPr lang="sv-SE" dirty="0"/>
              <a:t>▪ Vad är roligast av att vinna och spela dåligt eller förlora och spela bra? </a:t>
            </a:r>
            <a:endParaRPr dirty="0"/>
          </a:p>
          <a:p>
            <a:pPr marL="0" lvl="0" indent="0" algn="l" rtl="0">
              <a:lnSpc>
                <a:spcPct val="110000"/>
              </a:lnSpc>
              <a:spcBef>
                <a:spcPts val="600"/>
              </a:spcBef>
              <a:spcAft>
                <a:spcPts val="0"/>
              </a:spcAft>
              <a:buClr>
                <a:schemeClr val="dk1"/>
              </a:buClr>
              <a:buSzPts val="1100"/>
              <a:buFont typeface="Arial"/>
              <a:buNone/>
            </a:pPr>
            <a:r>
              <a:rPr lang="sv-SE" dirty="0"/>
              <a:t>▪ Hur bör vi agera när det går bra respektive dåligt för laget?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Avsluta med att samla deltagarna och diskutera vad grupperna kom fram till. Uppföljning Ni i ledarteamet gör en sammanställning vad gruppen har sagt och berättar det centrala som ni kom fram till för laget. Ni i ledarteamet diskuterar hur ni ska efterleva de ni har kommit fram till.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Fördjupning för ledare</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Idrotten vill - Idrottsrörelsens idéprogram PDF fil: </a:t>
            </a:r>
            <a:r>
              <a:rPr lang="sv-SE" u="sng" dirty="0">
                <a:solidFill>
                  <a:schemeClr val="hlink"/>
                </a:solidFill>
                <a:hlinkClick r:id="rId4"/>
              </a:rPr>
              <a:t>https://www.rf.se/globalassets/riksidrottsforbundet/nya-dokument/nya-dokumentbanken/rfs-verksamhet/idrotten vill--idrottsrorelsens-ideprogram.pdf </a:t>
            </a:r>
            <a:endParaRPr dirty="0"/>
          </a:p>
          <a:p>
            <a:pPr marL="0" lvl="0" indent="0" algn="l" rtl="0">
              <a:lnSpc>
                <a:spcPct val="110000"/>
              </a:lnSpc>
              <a:spcBef>
                <a:spcPts val="600"/>
              </a:spcBef>
              <a:spcAft>
                <a:spcPts val="0"/>
              </a:spcAft>
              <a:buClr>
                <a:schemeClr val="dk1"/>
              </a:buClr>
              <a:buSzPts val="1100"/>
              <a:buFont typeface="Arial"/>
              <a:buNone/>
            </a:pPr>
            <a:r>
              <a:rPr lang="sv-SE" dirty="0"/>
              <a:t>Nivåindelning och toppning Hur föreningen ser på det här hittar du i vår spelarutbildningsplan. Läs gärna den.</a:t>
            </a:r>
            <a:endParaRPr dirty="0"/>
          </a:p>
          <a:p>
            <a:pPr marL="0" lvl="0" indent="0" algn="l" rtl="0">
              <a:lnSpc>
                <a:spcPct val="110000"/>
              </a:lnSpc>
              <a:spcBef>
                <a:spcPts val="600"/>
              </a:spcBef>
              <a:spcAft>
                <a:spcPts val="0"/>
              </a:spcAft>
              <a:buClr>
                <a:schemeClr val="dk1"/>
              </a:buClr>
              <a:buSzPts val="1100"/>
              <a:buFont typeface="Arial"/>
              <a:buNone/>
            </a:pPr>
            <a:r>
              <a:rPr lang="sv-SE" dirty="0"/>
              <a:t>Ta kontakt med Utbildningsansvarig i föreningen så kan ledare och spelare få varsitt exemplar av Barnens spelregler. 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48" name="Google Shape;48;g2f7522cf056_0_44"/>
          <p:cNvPicPr preferRelativeResize="0"/>
          <p:nvPr/>
        </p:nvPicPr>
        <p:blipFill rotWithShape="1">
          <a:blip r:embed="rId5">
            <a:alphaModFix/>
          </a:blip>
          <a:srcRect/>
          <a:stretch/>
        </p:blipFill>
        <p:spPr>
          <a:xfrm>
            <a:off x="6313875" y="206898"/>
            <a:ext cx="937587" cy="879321"/>
          </a:xfrm>
          <a:prstGeom prst="rect">
            <a:avLst/>
          </a:prstGeom>
          <a:noFill/>
          <a:ln>
            <a:noFill/>
          </a:ln>
        </p:spPr>
      </p:pic>
      <p:pic>
        <p:nvPicPr>
          <p:cNvPr id="49" name="Google Shape;49;g2f7522cf056_0_44"/>
          <p:cNvPicPr preferRelativeResize="0"/>
          <p:nvPr/>
        </p:nvPicPr>
        <p:blipFill>
          <a:blip r:embed="rId6">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g2f7522cf056_0_66"/>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5" name="Google Shape;55;g2f7522cf056_0_66"/>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6" name="Google Shape;56;g2f7522cf056_0_66"/>
          <p:cNvSpPr txBox="1">
            <a:spLocks noGrp="1"/>
          </p:cNvSpPr>
          <p:nvPr>
            <p:ph type="ctrTitle"/>
          </p:nvPr>
        </p:nvSpPr>
        <p:spPr>
          <a:xfrm>
            <a:off x="123675" y="1706949"/>
            <a:ext cx="5809800" cy="6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sz="2900"/>
              <a:t>MÅLSÄTTNING</a:t>
            </a:r>
            <a:endParaRPr sz="2900">
              <a:solidFill>
                <a:schemeClr val="lt1"/>
              </a:solidFill>
            </a:endParaRPr>
          </a:p>
        </p:txBody>
      </p:sp>
      <p:sp>
        <p:nvSpPr>
          <p:cNvPr id="57" name="Google Shape;57;g2f7522cf056_0_66"/>
          <p:cNvSpPr txBox="1">
            <a:spLocks noGrp="1"/>
          </p:cNvSpPr>
          <p:nvPr>
            <p:ph type="body" idx="3"/>
          </p:nvPr>
        </p:nvSpPr>
        <p:spPr>
          <a:xfrm>
            <a:off x="123675" y="1348750"/>
            <a:ext cx="45888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MOTIVATION OCH PRESTATION #3</a:t>
            </a:r>
            <a:endParaRPr/>
          </a:p>
        </p:txBody>
      </p:sp>
      <p:sp>
        <p:nvSpPr>
          <p:cNvPr id="58" name="Google Shape;58;g2f7522cf056_0_66"/>
          <p:cNvSpPr txBox="1">
            <a:spLocks noGrp="1"/>
          </p:cNvSpPr>
          <p:nvPr>
            <p:ph type="body" idx="1"/>
          </p:nvPr>
        </p:nvSpPr>
        <p:spPr>
          <a:xfrm>
            <a:off x="525129" y="2285950"/>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 Information till dig som </a:t>
            </a:r>
            <a:r>
              <a:rPr lang="sv-SE" sz="1400" b="1" dirty="0" err="1">
                <a:solidFill>
                  <a:srgbClr val="0065B0"/>
                </a:solidFill>
                <a:latin typeface="Arial Black"/>
                <a:ea typeface="Arial Black"/>
                <a:cs typeface="Arial Black"/>
                <a:sym typeface="Arial Black"/>
              </a:rPr>
              <a:t>lärgruppsledare</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 Resultatmål: Fokuserar på resultat i jämförelse med andra (till exempel att ta medalj). </a:t>
            </a:r>
            <a:endParaRPr dirty="0"/>
          </a:p>
          <a:p>
            <a:pPr marL="0" lvl="0" indent="0" algn="l" rtl="0">
              <a:lnSpc>
                <a:spcPct val="110000"/>
              </a:lnSpc>
              <a:spcBef>
                <a:spcPts val="600"/>
              </a:spcBef>
              <a:spcAft>
                <a:spcPts val="0"/>
              </a:spcAft>
              <a:buClr>
                <a:schemeClr val="dk1"/>
              </a:buClr>
              <a:buSzPts val="1100"/>
              <a:buFont typeface="Arial"/>
              <a:buNone/>
            </a:pPr>
            <a:r>
              <a:rPr lang="sv-SE" dirty="0"/>
              <a:t>➢ Prestationsmål: Fokuserar på den egna prestationen (till exempel en bättre kilometer tid eller ökat andel spikade kontroller). </a:t>
            </a:r>
            <a:endParaRPr dirty="0"/>
          </a:p>
          <a:p>
            <a:pPr marL="0" lvl="0" indent="0" algn="l" rtl="0">
              <a:lnSpc>
                <a:spcPct val="110000"/>
              </a:lnSpc>
              <a:spcBef>
                <a:spcPts val="600"/>
              </a:spcBef>
              <a:spcAft>
                <a:spcPts val="0"/>
              </a:spcAft>
              <a:buClr>
                <a:schemeClr val="dk1"/>
              </a:buClr>
              <a:buSzPts val="1100"/>
              <a:buFont typeface="Arial"/>
              <a:buNone/>
            </a:pPr>
            <a:r>
              <a:rPr lang="sv-SE" dirty="0"/>
              <a:t>➢ Processmål: Fokuserar på de specifika uppgifter (till exempel teknik, utförande, som att ta fokusera på att ta riktning ut från en kontroll). Dessa är ofta kopplade till beteenden som är önskvärda för att prestera bra. </a:t>
            </a:r>
            <a:endParaRPr dirty="0"/>
          </a:p>
          <a:p>
            <a:pPr marL="0" lvl="0" indent="0" algn="ctr"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Exempel: </a:t>
            </a:r>
            <a:endParaRPr dirty="0">
              <a:latin typeface="Arial Black"/>
              <a:ea typeface="Arial Black"/>
              <a:cs typeface="Arial Black"/>
              <a:sym typeface="Arial Black"/>
            </a:endParaRPr>
          </a:p>
          <a:p>
            <a:pPr marL="0" lvl="0" indent="0" algn="ctr" rtl="0">
              <a:lnSpc>
                <a:spcPct val="110000"/>
              </a:lnSpc>
              <a:spcBef>
                <a:spcPts val="600"/>
              </a:spcBef>
              <a:spcAft>
                <a:spcPts val="0"/>
              </a:spcAft>
              <a:buClr>
                <a:schemeClr val="dk1"/>
              </a:buClr>
              <a:buSzPts val="1100"/>
              <a:buFont typeface="Arial"/>
              <a:buNone/>
            </a:pPr>
            <a:r>
              <a:rPr lang="sv-SE" dirty="0"/>
              <a:t>Att ha som mål att springa 10 sekunder snabbare per kilometer samtidigt som man har en målsättning att bli uttagen till förstalaget utgör en kombination av ett resultat- och ett prestationsmål. Det ger två möjligheter att lyckas. Även om du lägger upp din träning och lyckas springa 10 sek snabbare per kilometer kanske du tyvärr inte blir uttagen. En skillnad mellan resultat- och prestationsmål är att prestationsmål ligger mer inom den egna kontrollen. </a:t>
            </a: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r>
              <a:rPr lang="sv-SE" dirty="0"/>
              <a:t>Resultat- och prestationsmål förutsätter ett långsiktigt målsättningsarbete. I jämförelse handlar processmål mer om målsättningen i stunden. Vad du ska göra och fokusera på här och nu.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Börja med att beskriv det olika mål som finns och sedan beskriva utifrån exemplet. </a:t>
            </a:r>
            <a:endParaRPr dirty="0"/>
          </a:p>
          <a:p>
            <a:pPr marL="0" lvl="0" indent="0" algn="l" rtl="0">
              <a:lnSpc>
                <a:spcPct val="110000"/>
              </a:lnSpc>
              <a:spcBef>
                <a:spcPts val="600"/>
              </a:spcBef>
              <a:spcAft>
                <a:spcPts val="0"/>
              </a:spcAft>
              <a:buClr>
                <a:schemeClr val="dk1"/>
              </a:buClr>
              <a:buSzPts val="1100"/>
              <a:buFont typeface="Arial"/>
              <a:buNone/>
            </a:pPr>
            <a:r>
              <a:rPr lang="sv-SE" sz="1400" dirty="0">
                <a:solidFill>
                  <a:srgbClr val="0065B0"/>
                </a:solidFill>
                <a:latin typeface="Arial Black"/>
                <a:ea typeface="Arial Black"/>
                <a:cs typeface="Arial Black"/>
                <a:sym typeface="Arial Black"/>
              </a:rPr>
              <a:t>Frågeställning</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Diskutera i grupper tillsammans med en ledare och gå igenom frågeställningarna nedan. </a:t>
            </a:r>
            <a:endParaRPr dirty="0"/>
          </a:p>
          <a:p>
            <a:pPr marL="0" lvl="0" indent="0" algn="l" rtl="0">
              <a:lnSpc>
                <a:spcPct val="110000"/>
              </a:lnSpc>
              <a:spcBef>
                <a:spcPts val="600"/>
              </a:spcBef>
              <a:spcAft>
                <a:spcPts val="0"/>
              </a:spcAft>
              <a:buClr>
                <a:schemeClr val="dk1"/>
              </a:buClr>
              <a:buSzPts val="1100"/>
              <a:buFont typeface="Arial"/>
              <a:buNone/>
            </a:pPr>
            <a:r>
              <a:rPr lang="sv-SE" dirty="0"/>
              <a:t>▪ Vad har du för mål med ditt idrottande? </a:t>
            </a:r>
            <a:endParaRPr dirty="0"/>
          </a:p>
          <a:p>
            <a:pPr marL="0" lvl="0" indent="0" algn="l" rtl="0">
              <a:lnSpc>
                <a:spcPct val="110000"/>
              </a:lnSpc>
              <a:spcBef>
                <a:spcPts val="600"/>
              </a:spcBef>
              <a:spcAft>
                <a:spcPts val="0"/>
              </a:spcAft>
              <a:buClr>
                <a:schemeClr val="dk1"/>
              </a:buClr>
              <a:buSzPts val="1100"/>
              <a:buFont typeface="Arial"/>
              <a:buNone/>
            </a:pPr>
            <a:r>
              <a:rPr lang="sv-SE" dirty="0"/>
              <a:t>▪ Varför behöver vi mål? </a:t>
            </a:r>
            <a:endParaRPr dirty="0"/>
          </a:p>
          <a:p>
            <a:pPr marL="0" lvl="0" indent="0" algn="l" rtl="0">
              <a:lnSpc>
                <a:spcPct val="110000"/>
              </a:lnSpc>
              <a:spcBef>
                <a:spcPts val="600"/>
              </a:spcBef>
              <a:spcAft>
                <a:spcPts val="0"/>
              </a:spcAft>
              <a:buClr>
                <a:schemeClr val="dk1"/>
              </a:buClr>
              <a:buSzPts val="1100"/>
              <a:buFont typeface="Arial"/>
              <a:buNone/>
            </a:pPr>
            <a:r>
              <a:rPr lang="sv-SE" dirty="0"/>
              <a:t>▪ Ta gemensamt fram ett förslag på antingen prestationsmål eller processmål som ni kan ha som lag under den kommande säsongen.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a:t>Gruppen </a:t>
            </a:r>
            <a:r>
              <a:rPr lang="sv-SE" dirty="0"/>
              <a:t>samlas och har en gemensam genomgång vad spelarna har lärt sig. Uppföljning Spelare får som uppgift att sätta upp individuella mål. Ni ledarteamet bestämmer själv vilket att det olika målen de ska göra samt hur många. </a:t>
            </a:r>
            <a:endParaRPr dirty="0"/>
          </a:p>
          <a:p>
            <a:pPr marL="0" lvl="0" indent="0" algn="l" rtl="0">
              <a:lnSpc>
                <a:spcPct val="110000"/>
              </a:lnSpc>
              <a:spcBef>
                <a:spcPts val="600"/>
              </a:spcBef>
              <a:spcAft>
                <a:spcPts val="0"/>
              </a:spcAft>
              <a:buClr>
                <a:schemeClr val="dk1"/>
              </a:buClr>
              <a:buSzPts val="1100"/>
              <a:buFont typeface="Arial"/>
              <a:buNone/>
            </a:pPr>
            <a:r>
              <a:rPr lang="sv-SE" sz="1400" b="1" dirty="0">
                <a:latin typeface="Arial Black"/>
                <a:ea typeface="Arial Black"/>
                <a:cs typeface="Arial Black"/>
                <a:sym typeface="Arial Black"/>
              </a:rPr>
              <a:t>Fördjupning </a:t>
            </a:r>
            <a:endParaRPr sz="1400" b="1"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Att sätta upp mål </a:t>
            </a:r>
            <a:r>
              <a:rPr lang="sv-SE" u="sng" dirty="0">
                <a:solidFill>
                  <a:schemeClr val="hlink"/>
                </a:solidFill>
                <a:hlinkClick r:id="rId4"/>
              </a:rPr>
              <a:t>https://utbildning.sisuforlag.se/orientering/utbildning/individutveckling/utvecklingsplan/ma bra/motivation/att-satta-upp-mal/</a:t>
            </a:r>
            <a:endParaRPr dirty="0"/>
          </a:p>
          <a:p>
            <a:pPr marL="0" lvl="0" indent="0" algn="l" rtl="0">
              <a:lnSpc>
                <a:spcPct val="110000"/>
              </a:lnSpc>
              <a:spcBef>
                <a:spcPts val="600"/>
              </a:spcBef>
              <a:spcAft>
                <a:spcPts val="0"/>
              </a:spcAft>
              <a:buClr>
                <a:schemeClr val="dk1"/>
              </a:buClr>
              <a:buSzPts val="1100"/>
              <a:buFont typeface="Arial"/>
              <a:buNone/>
            </a:pPr>
            <a:r>
              <a:rPr lang="sv-SE" dirty="0"/>
              <a:t>Ta kontakt med Utbildningsansvarig i föreningen så kan ledare och spelare få varsitt exemplar av Barnens spelregler. 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59" name="Google Shape;59;g2f7522cf056_0_66"/>
          <p:cNvPicPr preferRelativeResize="0"/>
          <p:nvPr/>
        </p:nvPicPr>
        <p:blipFill rotWithShape="1">
          <a:blip r:embed="rId5">
            <a:alphaModFix/>
          </a:blip>
          <a:srcRect/>
          <a:stretch/>
        </p:blipFill>
        <p:spPr>
          <a:xfrm>
            <a:off x="6313875" y="206898"/>
            <a:ext cx="937587" cy="879321"/>
          </a:xfrm>
          <a:prstGeom prst="rect">
            <a:avLst/>
          </a:prstGeom>
          <a:noFill/>
          <a:ln>
            <a:noFill/>
          </a:ln>
        </p:spPr>
      </p:pic>
      <p:pic>
        <p:nvPicPr>
          <p:cNvPr id="60" name="Google Shape;60;g2f7522cf056_0_66"/>
          <p:cNvPicPr preferRelativeResize="0"/>
          <p:nvPr/>
        </p:nvPicPr>
        <p:blipFill>
          <a:blip r:embed="rId6">
            <a:alphaModFix/>
          </a:blip>
          <a:stretch>
            <a:fillRect/>
          </a:stretch>
        </p:blipFill>
        <p:spPr>
          <a:xfrm>
            <a:off x="6255348" y="1231325"/>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219B770-2864-42BA-B230-B9BFED86B802}"/>
</file>

<file path=customXml/itemProps2.xml><?xml version="1.0" encoding="utf-8"?>
<ds:datastoreItem xmlns:ds="http://schemas.openxmlformats.org/officeDocument/2006/customXml" ds:itemID="{83F05AB4-E45D-4602-8757-8ED260F80D30}"/>
</file>

<file path=customXml/itemProps3.xml><?xml version="1.0" encoding="utf-8"?>
<ds:datastoreItem xmlns:ds="http://schemas.openxmlformats.org/officeDocument/2006/customXml" ds:itemID="{366162CC-625E-4355-ABD0-75F780C49365}"/>
</file>

<file path=docProps/app.xml><?xml version="1.0" encoding="utf-8"?>
<Properties xmlns="http://schemas.openxmlformats.org/officeDocument/2006/extended-properties" xmlns:vt="http://schemas.openxmlformats.org/officeDocument/2006/docPropsVTypes">
  <TotalTime>0</TotalTime>
  <Words>1329</Words>
  <Application>Microsoft Office PowerPoint</Application>
  <PresentationFormat>Anpassad</PresentationFormat>
  <Paragraphs>80</Paragraphs>
  <Slides>4</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vt:i4>
      </vt:variant>
    </vt:vector>
  </HeadingPairs>
  <TitlesOfParts>
    <vt:vector size="9" baseType="lpstr">
      <vt:lpstr>Arial Black</vt:lpstr>
      <vt:lpstr>Proxima Nova</vt:lpstr>
      <vt:lpstr>Calibri</vt:lpstr>
      <vt:lpstr>Arial</vt:lpstr>
      <vt:lpstr>Office-tema</vt:lpstr>
      <vt:lpstr>Information</vt:lpstr>
      <vt:lpstr>VARFÖR IDROTTAR DU?</vt:lpstr>
      <vt:lpstr>ATT TÄVLA</vt:lpstr>
      <vt:lpstr>MÅLSÄTTNING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2024-12-13T10:15:20Z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