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1" r:id="rId2"/>
  </p:sldMasterIdLst>
  <p:notesMasterIdLst>
    <p:notesMasterId r:id="rId7"/>
  </p:notesMasterIdLst>
  <p:sldIdLst>
    <p:sldId id="256" r:id="rId3"/>
    <p:sldId id="257" r:id="rId4"/>
    <p:sldId id="258" r:id="rId5"/>
    <p:sldId id="259" r:id="rId6"/>
  </p:sldIdLst>
  <p:sldSz cx="7559675" cy="10691813"/>
  <p:notesSz cx="6858000" cy="9144000"/>
  <p:embeddedFontLst>
    <p:embeddedFont>
      <p:font typeface="Arial Black" panose="020B0A04020102020204" pitchFamily="34" charset="0"/>
      <p:regular r:id="rId8"/>
      <p:bold r:id="rId9"/>
    </p:embeddedFont>
    <p:embeddedFont>
      <p:font typeface="Proxima Nova" panose="020B0604020202020204"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294">
          <p15:clr>
            <a:srgbClr val="A4A3A4"/>
          </p15:clr>
        </p15:guide>
        <p15:guide id="2" orient="horz" pos="6339">
          <p15:clr>
            <a:srgbClr val="A4A3A4"/>
          </p15:clr>
        </p15:guide>
        <p15:guide id="3" pos="4399">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6" roundtripDataSignature="AMtx7mgv2jLlHej/ciqW71tImtPukyTQ7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24" y="90"/>
      </p:cViewPr>
      <p:guideLst>
        <p:guide pos="294"/>
        <p:guide orient="horz" pos="6339"/>
        <p:guide pos="439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viewProps" Target="viewProps.xml"/><Relationship Id="rId3" Type="http://schemas.openxmlformats.org/officeDocument/2006/relationships/slide" Target="slides/slide1.xml"/><Relationship Id="rId21" Type="http://schemas.microsoft.com/office/2016/11/relationships/changesInfo" Target="changesInfos/changesInfo1.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presProps" Target="presProps.xml"/><Relationship Id="rId2" Type="http://schemas.openxmlformats.org/officeDocument/2006/relationships/slideMaster" Target="slideMasters/slideMaster2.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font" Target="fonts/font4.fntdata"/><Relationship Id="rId24" Type="http://schemas.openxmlformats.org/officeDocument/2006/relationships/customXml" Target="../customXml/item3.xml"/><Relationship Id="rId5" Type="http://schemas.openxmlformats.org/officeDocument/2006/relationships/slide" Target="slides/slide3.xml"/><Relationship Id="rId23" Type="http://schemas.openxmlformats.org/officeDocument/2006/relationships/customXml" Target="../customXml/item2.xml"/><Relationship Id="rId10" Type="http://schemas.openxmlformats.org/officeDocument/2006/relationships/font" Target="fonts/font3.fntdata"/><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font" Target="fonts/font2.fntdata"/><Relationship Id="rId22"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as Forsberg (RF-SISU Örebro län)" userId="8389ac24-e803-46d6-a11c-cba2dd639827" providerId="ADAL" clId="{460522D1-6516-464D-AD53-01FBC0A1137F}"/>
    <pc:docChg chg="undo custSel modSld">
      <pc:chgData name="Lucas Forsberg (RF-SISU Örebro län)" userId="8389ac24-e803-46d6-a11c-cba2dd639827" providerId="ADAL" clId="{460522D1-6516-464D-AD53-01FBC0A1137F}" dt="2024-12-13T10:19:53.474" v="188" actId="1076"/>
      <pc:docMkLst>
        <pc:docMk/>
      </pc:docMkLst>
      <pc:sldChg chg="modSp mod">
        <pc:chgData name="Lucas Forsberg (RF-SISU Örebro län)" userId="8389ac24-e803-46d6-a11c-cba2dd639827" providerId="ADAL" clId="{460522D1-6516-464D-AD53-01FBC0A1137F}" dt="2024-12-13T10:19:53.474" v="188" actId="1076"/>
        <pc:sldMkLst>
          <pc:docMk/>
          <pc:sldMk cId="0" sldId="256"/>
        </pc:sldMkLst>
        <pc:spChg chg="mod">
          <ac:chgData name="Lucas Forsberg (RF-SISU Örebro län)" userId="8389ac24-e803-46d6-a11c-cba2dd639827" providerId="ADAL" clId="{460522D1-6516-464D-AD53-01FBC0A1137F}" dt="2024-12-13T09:38:33.345" v="187" actId="20577"/>
          <ac:spMkLst>
            <pc:docMk/>
            <pc:sldMk cId="0" sldId="256"/>
            <ac:spMk id="37" creationId="{00000000-0000-0000-0000-000000000000}"/>
          </ac:spMkLst>
        </pc:spChg>
        <pc:picChg chg="mod">
          <ac:chgData name="Lucas Forsberg (RF-SISU Örebro län)" userId="8389ac24-e803-46d6-a11c-cba2dd639827" providerId="ADAL" clId="{460522D1-6516-464D-AD53-01FBC0A1137F}" dt="2024-12-13T10:19:53.474" v="188" actId="1076"/>
          <ac:picMkLst>
            <pc:docMk/>
            <pc:sldMk cId="0" sldId="256"/>
            <ac:picMk id="39"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
        <p:cNvGrpSpPr/>
        <p:nvPr/>
      </p:nvGrpSpPr>
      <p:grpSpPr>
        <a:xfrm>
          <a:off x="0" y="0"/>
          <a:ext cx="0" cy="0"/>
          <a:chOff x="0" y="0"/>
          <a:chExt cx="0" cy="0"/>
        </a:xfrm>
      </p:grpSpPr>
      <p:sp>
        <p:nvSpPr>
          <p:cNvPr id="30" name="Google Shape;30;g2f75929b624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 name="Google Shape;31;g2f75929b624_0_22: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
        <p:cNvGrpSpPr/>
        <p:nvPr/>
      </p:nvGrpSpPr>
      <p:grpSpPr>
        <a:xfrm>
          <a:off x="0" y="0"/>
          <a:ext cx="0" cy="0"/>
          <a:chOff x="0" y="0"/>
          <a:chExt cx="0" cy="0"/>
        </a:xfrm>
      </p:grpSpPr>
      <p:sp>
        <p:nvSpPr>
          <p:cNvPr id="41" name="Google Shape;41;g2f75929b624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2" name="Google Shape;42;g2f75929b624_0_44: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2f75929b624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3" name="Google Shape;53;g2f75929b624_0_66: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f75929b624_0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4" name="Google Shape;64;g2f75929b624_0_88: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3_Mall 1">
  <p:cSld name="3_Mall 1">
    <p:spTree>
      <p:nvGrpSpPr>
        <p:cNvPr id="1" name="Shape 6"/>
        <p:cNvGrpSpPr/>
        <p:nvPr/>
      </p:nvGrpSpPr>
      <p:grpSpPr>
        <a:xfrm>
          <a:off x="0" y="0"/>
          <a:ext cx="0" cy="0"/>
          <a:chOff x="0" y="0"/>
          <a:chExt cx="0" cy="0"/>
        </a:xfrm>
      </p:grpSpPr>
      <p:sp>
        <p:nvSpPr>
          <p:cNvPr id="7" name="Google Shape;7;p4"/>
          <p:cNvSpPr>
            <a:spLocks noGrp="1"/>
          </p:cNvSpPr>
          <p:nvPr>
            <p:ph type="pic" idx="2"/>
          </p:nvPr>
        </p:nvSpPr>
        <p:spPr>
          <a:xfrm>
            <a:off x="-1" y="1"/>
            <a:ext cx="7559675" cy="3319670"/>
          </a:xfrm>
          <a:prstGeom prst="rect">
            <a:avLst/>
          </a:prstGeom>
          <a:noFill/>
          <a:ln>
            <a:noFill/>
          </a:ln>
        </p:spPr>
      </p:sp>
      <p:sp>
        <p:nvSpPr>
          <p:cNvPr id="8" name="Google Shape;8;p4"/>
          <p:cNvSpPr txBox="1">
            <a:spLocks noGrp="1"/>
          </p:cNvSpPr>
          <p:nvPr>
            <p:ph type="ctrTitle"/>
          </p:nvPr>
        </p:nvSpPr>
        <p:spPr>
          <a:xfrm>
            <a:off x="482453" y="2049524"/>
            <a:ext cx="6059935" cy="728998"/>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lt1"/>
              </a:buClr>
              <a:buSzPts val="3400"/>
              <a:buFont typeface="Arial Black"/>
              <a:buNone/>
              <a:defRPr sz="3400" b="0" i="0" u="none" strike="noStrike" cap="none">
                <a:solidFill>
                  <a:schemeClr val="lt1"/>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 name="Google Shape;9;p4"/>
          <p:cNvSpPr txBox="1">
            <a:spLocks noGrp="1"/>
          </p:cNvSpPr>
          <p:nvPr>
            <p:ph type="body" idx="1"/>
          </p:nvPr>
        </p:nvSpPr>
        <p:spPr>
          <a:xfrm>
            <a:off x="482453" y="3718599"/>
            <a:ext cx="6059935" cy="472694"/>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0" name="Google Shape;10;p4"/>
          <p:cNvSpPr txBox="1">
            <a:spLocks noGrp="1"/>
          </p:cNvSpPr>
          <p:nvPr>
            <p:ph type="body" idx="3"/>
          </p:nvPr>
        </p:nvSpPr>
        <p:spPr>
          <a:xfrm>
            <a:off x="482453" y="1747032"/>
            <a:ext cx="3090623" cy="358299"/>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lt1"/>
              </a:buClr>
              <a:buSzPts val="1100"/>
              <a:buFont typeface="Arial"/>
              <a:buNone/>
              <a:defRPr sz="1100" b="1" i="0" u="none" strike="noStrike" cap="none">
                <a:solidFill>
                  <a:schemeClr val="lt1"/>
                </a:solidFill>
                <a:latin typeface="Arial Black"/>
                <a:ea typeface="Arial Black"/>
                <a:cs typeface="Arial Black"/>
                <a:sym typeface="Arial Black"/>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pic>
        <p:nvPicPr>
          <p:cNvPr id="11" name="Google Shape;11;p4"/>
          <p:cNvPicPr preferRelativeResize="0"/>
          <p:nvPr/>
        </p:nvPicPr>
        <p:blipFill rotWithShape="1">
          <a:blip r:embed="rId2">
            <a:alphaModFix/>
          </a:blip>
          <a:srcRect/>
          <a:stretch/>
        </p:blipFill>
        <p:spPr>
          <a:xfrm>
            <a:off x="6055112" y="402809"/>
            <a:ext cx="937588" cy="87932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ll 1">
  <p:cSld name="Mall 1">
    <p:spTree>
      <p:nvGrpSpPr>
        <p:cNvPr id="1" name="Shape 12"/>
        <p:cNvGrpSpPr/>
        <p:nvPr/>
      </p:nvGrpSpPr>
      <p:grpSpPr>
        <a:xfrm>
          <a:off x="0" y="0"/>
          <a:ext cx="0" cy="0"/>
          <a:chOff x="0" y="0"/>
          <a:chExt cx="0" cy="0"/>
        </a:xfrm>
      </p:grpSpPr>
      <p:sp>
        <p:nvSpPr>
          <p:cNvPr id="13" name="Google Shape;13;p5"/>
          <p:cNvSpPr txBox="1">
            <a:spLocks noGrp="1"/>
          </p:cNvSpPr>
          <p:nvPr>
            <p:ph type="body" idx="1"/>
          </p:nvPr>
        </p:nvSpPr>
        <p:spPr>
          <a:xfrm>
            <a:off x="842670" y="1958813"/>
            <a:ext cx="3090623" cy="358299"/>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dk1"/>
              </a:buClr>
              <a:buSzPts val="1100"/>
              <a:buFont typeface="Arial"/>
              <a:buNone/>
              <a:defRPr sz="1100" b="0" i="1" u="none" strike="noStrike" cap="none">
                <a:solidFill>
                  <a:schemeClr val="dk1"/>
                </a:solidFill>
                <a:latin typeface="Arial"/>
                <a:ea typeface="Arial"/>
                <a:cs typeface="Arial"/>
                <a:sym typeface="Arial"/>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body" idx="2"/>
          </p:nvPr>
        </p:nvSpPr>
        <p:spPr>
          <a:xfrm>
            <a:off x="842670" y="2533175"/>
            <a:ext cx="6059935" cy="472694"/>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5" name="Google Shape;15;p5"/>
          <p:cNvSpPr/>
          <p:nvPr/>
        </p:nvSpPr>
        <p:spPr>
          <a:xfrm>
            <a:off x="-1" y="0"/>
            <a:ext cx="469699" cy="10691813"/>
          </a:xfrm>
          <a:prstGeom prst="rect">
            <a:avLst/>
          </a:prstGeom>
          <a:solidFill>
            <a:srgbClr val="006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6" name="Google Shape;16;p5"/>
          <p:cNvPicPr preferRelativeResize="0"/>
          <p:nvPr/>
        </p:nvPicPr>
        <p:blipFill rotWithShape="1">
          <a:blip r:embed="rId2">
            <a:alphaModFix/>
          </a:blip>
          <a:srcRect l="10351" t="44419" r="2240" b="44460"/>
          <a:stretch/>
        </p:blipFill>
        <p:spPr>
          <a:xfrm rot="-5400000">
            <a:off x="-5267593" y="5267592"/>
            <a:ext cx="11004886" cy="469702"/>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3_Mall 1">
  <p:cSld name="3_Mall 1">
    <p:spTree>
      <p:nvGrpSpPr>
        <p:cNvPr id="1" name="Shape 18"/>
        <p:cNvGrpSpPr/>
        <p:nvPr/>
      </p:nvGrpSpPr>
      <p:grpSpPr>
        <a:xfrm>
          <a:off x="0" y="0"/>
          <a:ext cx="0" cy="0"/>
          <a:chOff x="0" y="0"/>
          <a:chExt cx="0" cy="0"/>
        </a:xfrm>
      </p:grpSpPr>
      <p:sp>
        <p:nvSpPr>
          <p:cNvPr id="19" name="Google Shape;19;g2f75929b624_0_33"/>
          <p:cNvSpPr>
            <a:spLocks noGrp="1"/>
          </p:cNvSpPr>
          <p:nvPr>
            <p:ph type="pic" idx="2"/>
          </p:nvPr>
        </p:nvSpPr>
        <p:spPr>
          <a:xfrm>
            <a:off x="-1" y="1"/>
            <a:ext cx="7559700" cy="3319800"/>
          </a:xfrm>
          <a:prstGeom prst="rect">
            <a:avLst/>
          </a:prstGeom>
          <a:noFill/>
          <a:ln>
            <a:noFill/>
          </a:ln>
        </p:spPr>
      </p:sp>
      <p:sp>
        <p:nvSpPr>
          <p:cNvPr id="20" name="Google Shape;20;g2f75929b624_0_33"/>
          <p:cNvSpPr txBox="1">
            <a:spLocks noGrp="1"/>
          </p:cNvSpPr>
          <p:nvPr>
            <p:ph type="ctrTitle"/>
          </p:nvPr>
        </p:nvSpPr>
        <p:spPr>
          <a:xfrm>
            <a:off x="482453" y="2049524"/>
            <a:ext cx="6060000" cy="729000"/>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lt1"/>
              </a:buClr>
              <a:buSzPts val="3400"/>
              <a:buFont typeface="Arial Black"/>
              <a:buNone/>
              <a:defRPr sz="3400" b="0" i="0" u="none" strike="noStrike" cap="none">
                <a:solidFill>
                  <a:schemeClr val="lt1"/>
                </a:solidFill>
                <a:latin typeface="Arial Black"/>
                <a:ea typeface="Arial Black"/>
                <a:cs typeface="Arial Black"/>
                <a:sym typeface="Arial Black"/>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21" name="Google Shape;21;g2f75929b624_0_33"/>
          <p:cNvSpPr txBox="1">
            <a:spLocks noGrp="1"/>
          </p:cNvSpPr>
          <p:nvPr>
            <p:ph type="body" idx="1"/>
          </p:nvPr>
        </p:nvSpPr>
        <p:spPr>
          <a:xfrm>
            <a:off x="482453" y="3718599"/>
            <a:ext cx="6060000" cy="472800"/>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22" name="Google Shape;22;g2f75929b624_0_33"/>
          <p:cNvSpPr txBox="1">
            <a:spLocks noGrp="1"/>
          </p:cNvSpPr>
          <p:nvPr>
            <p:ph type="body" idx="3"/>
          </p:nvPr>
        </p:nvSpPr>
        <p:spPr>
          <a:xfrm>
            <a:off x="482453" y="1747032"/>
            <a:ext cx="3090600" cy="358200"/>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lt1"/>
              </a:buClr>
              <a:buSzPts val="1100"/>
              <a:buFont typeface="Arial"/>
              <a:buNone/>
              <a:defRPr sz="1100" b="1" i="0" u="none" strike="noStrike" cap="none">
                <a:solidFill>
                  <a:schemeClr val="lt1"/>
                </a:solidFill>
                <a:latin typeface="Arial Black"/>
                <a:ea typeface="Arial Black"/>
                <a:cs typeface="Arial Black"/>
                <a:sym typeface="Arial Black"/>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pic>
        <p:nvPicPr>
          <p:cNvPr id="23" name="Google Shape;23;g2f75929b624_0_33"/>
          <p:cNvPicPr preferRelativeResize="0"/>
          <p:nvPr/>
        </p:nvPicPr>
        <p:blipFill rotWithShape="1">
          <a:blip r:embed="rId2">
            <a:alphaModFix/>
          </a:blip>
          <a:srcRect/>
          <a:stretch/>
        </p:blipFill>
        <p:spPr>
          <a:xfrm>
            <a:off x="6055112" y="402809"/>
            <a:ext cx="937587" cy="879321"/>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ll 1">
  <p:cSld name="Mall 1">
    <p:spTree>
      <p:nvGrpSpPr>
        <p:cNvPr id="1" name="Shape 24"/>
        <p:cNvGrpSpPr/>
        <p:nvPr/>
      </p:nvGrpSpPr>
      <p:grpSpPr>
        <a:xfrm>
          <a:off x="0" y="0"/>
          <a:ext cx="0" cy="0"/>
          <a:chOff x="0" y="0"/>
          <a:chExt cx="0" cy="0"/>
        </a:xfrm>
      </p:grpSpPr>
      <p:sp>
        <p:nvSpPr>
          <p:cNvPr id="25" name="Google Shape;25;g2f75929b624_0_39"/>
          <p:cNvSpPr txBox="1">
            <a:spLocks noGrp="1"/>
          </p:cNvSpPr>
          <p:nvPr>
            <p:ph type="body" idx="1"/>
          </p:nvPr>
        </p:nvSpPr>
        <p:spPr>
          <a:xfrm>
            <a:off x="842670" y="1958813"/>
            <a:ext cx="3090600" cy="358200"/>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dk1"/>
              </a:buClr>
              <a:buSzPts val="1100"/>
              <a:buFont typeface="Arial"/>
              <a:buNone/>
              <a:defRPr sz="1100" b="0" i="1" u="none" strike="noStrike" cap="none">
                <a:solidFill>
                  <a:schemeClr val="dk1"/>
                </a:solidFill>
                <a:latin typeface="Arial"/>
                <a:ea typeface="Arial"/>
                <a:cs typeface="Arial"/>
                <a:sym typeface="Arial"/>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26" name="Google Shape;26;g2f75929b624_0_39"/>
          <p:cNvSpPr txBox="1">
            <a:spLocks noGrp="1"/>
          </p:cNvSpPr>
          <p:nvPr>
            <p:ph type="body" idx="2"/>
          </p:nvPr>
        </p:nvSpPr>
        <p:spPr>
          <a:xfrm>
            <a:off x="842670" y="2533175"/>
            <a:ext cx="6060000" cy="472800"/>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27" name="Google Shape;27;g2f75929b624_0_39"/>
          <p:cNvSpPr/>
          <p:nvPr/>
        </p:nvSpPr>
        <p:spPr>
          <a:xfrm>
            <a:off x="-1" y="0"/>
            <a:ext cx="469800" cy="10691700"/>
          </a:xfrm>
          <a:prstGeom prst="rect">
            <a:avLst/>
          </a:prstGeom>
          <a:solidFill>
            <a:srgbClr val="006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28" name="Google Shape;28;g2f75929b624_0_39"/>
          <p:cNvPicPr preferRelativeResize="0"/>
          <p:nvPr/>
        </p:nvPicPr>
        <p:blipFill rotWithShape="1">
          <a:blip r:embed="rId2">
            <a:alphaModFix/>
          </a:blip>
          <a:srcRect l="10348" t="44419" r="2246" b="44459"/>
          <a:stretch/>
        </p:blipFill>
        <p:spPr>
          <a:xfrm rot="-5400000">
            <a:off x="-5267591" y="5267593"/>
            <a:ext cx="11004883" cy="469703"/>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52" r:id="rId1"/>
    <p:sldLayoutId id="2147483653"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2"/>
        <p:cNvGrpSpPr/>
        <p:nvPr/>
      </p:nvGrpSpPr>
      <p:grpSpPr>
        <a:xfrm>
          <a:off x="0" y="0"/>
          <a:ext cx="0" cy="0"/>
          <a:chOff x="0" y="0"/>
          <a:chExt cx="0" cy="0"/>
        </a:xfrm>
      </p:grpSpPr>
      <p:sp>
        <p:nvSpPr>
          <p:cNvPr id="33" name="Google Shape;33;g2f75929b624_0_22"/>
          <p:cNvSpPr/>
          <p:nvPr/>
        </p:nvSpPr>
        <p:spPr>
          <a:xfrm>
            <a:off x="-1" y="-14240"/>
            <a:ext cx="7559700" cy="2327400"/>
          </a:xfrm>
          <a:prstGeom prst="rect">
            <a:avLst/>
          </a:prstGeom>
          <a:solidFill>
            <a:srgbClr val="00058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34" name="Google Shape;34;g2f75929b624_0_22"/>
          <p:cNvPicPr preferRelativeResize="0"/>
          <p:nvPr/>
        </p:nvPicPr>
        <p:blipFill rotWithShape="1">
          <a:blip r:embed="rId3">
            <a:alphaModFix/>
          </a:blip>
          <a:srcRect l="45392" t="1274" r="-5157" b="20988"/>
          <a:stretch/>
        </p:blipFill>
        <p:spPr>
          <a:xfrm>
            <a:off x="-164037" y="-1019959"/>
            <a:ext cx="7352911" cy="3333012"/>
          </a:xfrm>
          <a:prstGeom prst="rect">
            <a:avLst/>
          </a:prstGeom>
          <a:noFill/>
          <a:ln>
            <a:noFill/>
          </a:ln>
        </p:spPr>
      </p:pic>
      <p:sp>
        <p:nvSpPr>
          <p:cNvPr id="35" name="Google Shape;35;g2f75929b624_0_22"/>
          <p:cNvSpPr txBox="1">
            <a:spLocks noGrp="1"/>
          </p:cNvSpPr>
          <p:nvPr>
            <p:ph type="ctrTitle"/>
          </p:nvPr>
        </p:nvSpPr>
        <p:spPr>
          <a:xfrm>
            <a:off x="482453" y="1692555"/>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solidFill>
                  <a:schemeClr val="lt1"/>
                </a:solidFill>
              </a:rPr>
              <a:t>Information</a:t>
            </a:r>
            <a:endParaRPr>
              <a:solidFill>
                <a:schemeClr val="lt1"/>
              </a:solidFill>
            </a:endParaRPr>
          </a:p>
        </p:txBody>
      </p:sp>
      <p:sp>
        <p:nvSpPr>
          <p:cNvPr id="36" name="Google Shape;36;g2f75929b624_0_22"/>
          <p:cNvSpPr txBox="1">
            <a:spLocks noGrp="1"/>
          </p:cNvSpPr>
          <p:nvPr>
            <p:ph type="body" idx="3"/>
          </p:nvPr>
        </p:nvSpPr>
        <p:spPr>
          <a:xfrm>
            <a:off x="482453" y="144408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 </a:t>
            </a:r>
            <a:r>
              <a:rPr lang="sv-SE"/>
              <a:t>UPPTRÄDANDE</a:t>
            </a:r>
            <a:endParaRPr/>
          </a:p>
        </p:txBody>
      </p:sp>
      <p:sp>
        <p:nvSpPr>
          <p:cNvPr id="37" name="Google Shape;37;g2f75929b624_0_22"/>
          <p:cNvSpPr txBox="1">
            <a:spLocks noGrp="1"/>
          </p:cNvSpPr>
          <p:nvPr>
            <p:ph type="body" idx="1"/>
          </p:nvPr>
        </p:nvSpPr>
        <p:spPr>
          <a:xfrm>
            <a:off x="429421" y="2586284"/>
            <a:ext cx="6165900" cy="1313100"/>
          </a:xfrm>
          <a:prstGeom prst="rect">
            <a:avLst/>
          </a:prstGeom>
          <a:noFill/>
          <a:ln>
            <a:noFill/>
          </a:ln>
        </p:spPr>
        <p:txBody>
          <a:bodyPr spcFirstLastPara="1" wrap="square" lIns="0" tIns="0" rIns="0" bIns="0" anchor="t" anchorCtr="0">
            <a:noAutofit/>
          </a:bodyPr>
          <a:lstStyle/>
          <a:p>
            <a:pPr marL="12700" lvl="1" indent="0" algn="l" rtl="0">
              <a:lnSpc>
                <a:spcPct val="110000"/>
              </a:lnSpc>
              <a:spcBef>
                <a:spcPts val="0"/>
              </a:spcBef>
              <a:spcAft>
                <a:spcPts val="0"/>
              </a:spcAft>
              <a:buClr>
                <a:srgbClr val="0065B0"/>
              </a:buClr>
              <a:buSzPts val="1400"/>
              <a:buNone/>
            </a:pPr>
            <a:r>
              <a:rPr lang="sv-SE" dirty="0"/>
              <a:t>Utbildningsstegen</a:t>
            </a:r>
            <a:endParaRPr dirty="0"/>
          </a:p>
          <a:p>
            <a:pPr marL="0" lvl="0" indent="0" algn="l" rtl="0">
              <a:lnSpc>
                <a:spcPct val="110000"/>
              </a:lnSpc>
              <a:spcBef>
                <a:spcPts val="600"/>
              </a:spcBef>
              <a:spcAft>
                <a:spcPts val="0"/>
              </a:spcAft>
              <a:buClr>
                <a:schemeClr val="dk1"/>
              </a:buClr>
              <a:buSzPts val="1100"/>
              <a:buFont typeface="Arial"/>
              <a:buNone/>
            </a:pPr>
            <a:r>
              <a:rPr lang="sv-SE" dirty="0"/>
              <a:t>Den här </a:t>
            </a:r>
            <a:r>
              <a:rPr lang="sv-SE" dirty="0" err="1"/>
              <a:t>lärguppen</a:t>
            </a:r>
            <a:r>
              <a:rPr lang="sv-SE" dirty="0"/>
              <a:t> är en del av KFUM Örebro Baskets Utbildningsstege som är framtagen tillsammans med RF-SISU Örebro län. Syftet med stegen är att kvalitetssäkra den teoretiska utbildning av våra barn och ungdomar i föreningen.</a:t>
            </a:r>
          </a:p>
          <a:p>
            <a:pPr marL="12700" lvl="1" indent="0" algn="l" rtl="0">
              <a:lnSpc>
                <a:spcPct val="110000"/>
              </a:lnSpc>
              <a:spcBef>
                <a:spcPts val="600"/>
              </a:spcBef>
              <a:spcAft>
                <a:spcPts val="0"/>
              </a:spcAft>
              <a:buClr>
                <a:srgbClr val="0065B0"/>
              </a:buClr>
              <a:buSzPts val="1400"/>
              <a:buNone/>
            </a:pPr>
            <a:r>
              <a:rPr lang="sv-SE" dirty="0"/>
              <a:t>Ert tema: GUG</a:t>
            </a:r>
          </a:p>
          <a:p>
            <a:pPr marL="0" lvl="0" indent="0" algn="l" rtl="0">
              <a:lnSpc>
                <a:spcPct val="110000"/>
              </a:lnSpc>
              <a:spcBef>
                <a:spcPts val="600"/>
              </a:spcBef>
              <a:spcAft>
                <a:spcPts val="0"/>
              </a:spcAft>
              <a:buClr>
                <a:schemeClr val="dk1"/>
              </a:buClr>
              <a:buSzPts val="1100"/>
              <a:buFont typeface="Arial"/>
              <a:buNone/>
            </a:pPr>
            <a:r>
              <a:rPr lang="sv-SE" dirty="0"/>
              <a:t>GUG - glädje, upplevelse och gemenskap är KFUM Örebro Baskets ledord. Dessa ord är en bra grund för hur man ska känna sig när man är medlem i föreningen. I detta steg av utbildningsstegen rekommenderas att ta tillfällena i ordning.</a:t>
            </a:r>
            <a:endParaRPr dirty="0"/>
          </a:p>
          <a:p>
            <a:pPr marL="12700" lvl="1" indent="0" algn="l" rtl="0">
              <a:lnSpc>
                <a:spcPct val="110000"/>
              </a:lnSpc>
              <a:spcBef>
                <a:spcPts val="600"/>
              </a:spcBef>
              <a:spcAft>
                <a:spcPts val="0"/>
              </a:spcAft>
              <a:buClr>
                <a:srgbClr val="0065B0"/>
              </a:buClr>
              <a:buSzPts val="1400"/>
              <a:buNone/>
            </a:pPr>
            <a:r>
              <a:rPr lang="sv-SE" dirty="0"/>
              <a:t>Vad är en lärgrupp?</a:t>
            </a:r>
            <a:endParaRPr dirty="0"/>
          </a:p>
          <a:p>
            <a:pPr marL="0" lvl="0" indent="0" algn="l" rtl="0">
              <a:lnSpc>
                <a:spcPct val="110000"/>
              </a:lnSpc>
              <a:spcBef>
                <a:spcPts val="600"/>
              </a:spcBef>
              <a:spcAft>
                <a:spcPts val="0"/>
              </a:spcAft>
              <a:buClr>
                <a:schemeClr val="dk1"/>
              </a:buClr>
              <a:buSzPts val="1100"/>
              <a:buFont typeface="Arial"/>
              <a:buNone/>
            </a:pPr>
            <a:r>
              <a:rPr lang="sv-SE" sz="1100" b="0" dirty="0">
                <a:solidFill>
                  <a:schemeClr val="dk1"/>
                </a:solidFill>
                <a:latin typeface="Arial"/>
                <a:ea typeface="Arial"/>
                <a:cs typeface="Arial"/>
                <a:sym typeface="Arial"/>
              </a:rPr>
              <a:t>Lärgruppen är en utbildningsform som går ut på att låta den aktiva själv bidra till innehållet </a:t>
            </a:r>
            <a:r>
              <a:rPr lang="sv-SE" b="0" i="0" dirty="0">
                <a:solidFill>
                  <a:srgbClr val="000000"/>
                </a:solidFill>
                <a:latin typeface="Proxima Nova"/>
                <a:ea typeface="Proxima Nova"/>
                <a:cs typeface="Proxima Nova"/>
                <a:sym typeface="Proxima Nova"/>
              </a:rPr>
              <a:t>genom att via samtal och dialog lär av varandra. Det här arbetssättet fungerar bra oavsett ålder på deltagarna, men frågor och diskussionsformer kan behöva anpassa. </a:t>
            </a:r>
            <a:r>
              <a:rPr lang="sv-SE" dirty="0">
                <a:solidFill>
                  <a:srgbClr val="000000"/>
                </a:solidFill>
                <a:latin typeface="Proxima Nova"/>
                <a:ea typeface="Proxima Nova"/>
                <a:cs typeface="Proxima Nova"/>
                <a:sym typeface="Proxima Nova"/>
              </a:rPr>
              <a:t>Vilket har gjorts i det underlag som ni har till hands.</a:t>
            </a:r>
            <a:br>
              <a:rPr lang="sv-SE" dirty="0">
                <a:solidFill>
                  <a:srgbClr val="000000"/>
                </a:solidFill>
                <a:latin typeface="Proxima Nova"/>
                <a:ea typeface="Proxima Nova"/>
                <a:cs typeface="Proxima Nova"/>
                <a:sym typeface="Proxima Nova"/>
              </a:rPr>
            </a:br>
            <a:r>
              <a:rPr lang="sv-SE" dirty="0">
                <a:solidFill>
                  <a:srgbClr val="000000"/>
                </a:solidFill>
                <a:latin typeface="Proxima Nova"/>
                <a:ea typeface="Proxima Nova"/>
                <a:cs typeface="Proxima Nova"/>
                <a:sym typeface="Proxima Nova"/>
              </a:rPr>
              <a:t>Diskussionerna ska ske i mindre grupper (5-8 personer) för att få störst effekt och s</a:t>
            </a:r>
            <a:r>
              <a:rPr lang="sv-SE" b="0" i="0" dirty="0">
                <a:solidFill>
                  <a:srgbClr val="000000"/>
                </a:solidFill>
                <a:latin typeface="Proxima Nova"/>
                <a:ea typeface="Proxima Nova"/>
                <a:cs typeface="Proxima Nova"/>
                <a:sym typeface="Proxima Nova"/>
              </a:rPr>
              <a:t>yftet är att skapa förutsättningar för utveckling av såväl individen som gruppen. </a:t>
            </a:r>
            <a:br>
              <a:rPr lang="sv-SE" b="0" i="0" dirty="0">
                <a:solidFill>
                  <a:srgbClr val="000000"/>
                </a:solidFill>
                <a:latin typeface="Proxima Nova"/>
                <a:ea typeface="Proxima Nova"/>
                <a:cs typeface="Proxima Nova"/>
                <a:sym typeface="Proxima Nova"/>
              </a:rPr>
            </a:br>
            <a:r>
              <a:rPr lang="sv-SE" b="0" i="0" dirty="0">
                <a:solidFill>
                  <a:srgbClr val="000000"/>
                </a:solidFill>
                <a:latin typeface="Proxima Nova"/>
                <a:ea typeface="Proxima Nova"/>
                <a:cs typeface="Proxima Nova"/>
                <a:sym typeface="Proxima Nova"/>
              </a:rPr>
              <a:t>Genom att kontinuerligt redovisa era lärgrupper kan ni få ett utvecklingsstöd från RF-SISU Örebro län.</a:t>
            </a:r>
            <a:endParaRPr dirty="0"/>
          </a:p>
          <a:p>
            <a:pPr marL="12700" lvl="1" indent="0" algn="l" rtl="0">
              <a:lnSpc>
                <a:spcPct val="110000"/>
              </a:lnSpc>
              <a:spcBef>
                <a:spcPts val="600"/>
              </a:spcBef>
              <a:spcAft>
                <a:spcPts val="0"/>
              </a:spcAft>
              <a:buClr>
                <a:srgbClr val="0065B0"/>
              </a:buClr>
              <a:buSzPts val="1400"/>
              <a:buNone/>
            </a:pPr>
            <a:r>
              <a:rPr lang="sv-SE" dirty="0"/>
              <a:t>Din uppgift som </a:t>
            </a:r>
            <a:r>
              <a:rPr lang="sv-SE" dirty="0" err="1"/>
              <a:t>lärgruppsledare</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Planera när tillfället ska genomföras och se till så att ni har en lämplig plats för lärgruppen. </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Under lärgruppen så är det du som håller ihop trådarna. ser till så att ni håller tidsramar och delar in grupper.</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Se också till att alla kommer till tals i smågrupperna. Om det behövs så fördela ordet, ställ frågor och bolla in de som inte säger något, men annars låt samtalet ha sin gång och låt de aktiva själva komma med lösningar, förslag och åsikter. </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Efter lärgruppen se till så att uppföljning på diskussionen genomförs, även om du själv inte måste vara den som genomför uppföljningen.</a:t>
            </a:r>
            <a:endParaRPr dirty="0"/>
          </a:p>
          <a:p>
            <a:pPr marL="12700" lvl="1" indent="0" algn="l" rtl="0">
              <a:lnSpc>
                <a:spcPct val="110000"/>
              </a:lnSpc>
              <a:spcBef>
                <a:spcPts val="600"/>
              </a:spcBef>
              <a:spcAft>
                <a:spcPts val="0"/>
              </a:spcAft>
              <a:buClr>
                <a:srgbClr val="0065B0"/>
              </a:buClr>
              <a:buSzPts val="1400"/>
              <a:buNone/>
            </a:pPr>
            <a:r>
              <a:rPr lang="sv-SE" dirty="0"/>
              <a:t>Frågor</a:t>
            </a:r>
            <a:endParaRPr dirty="0"/>
          </a:p>
          <a:p>
            <a:pPr marL="0" indent="0">
              <a:spcBef>
                <a:spcPts val="600"/>
              </a:spcBef>
            </a:pPr>
            <a:r>
              <a:rPr lang="sv-SE" dirty="0"/>
              <a:t>Ta kontakt med utbildningsansvarig i föreningen om ni har frågor, tankar eller åsikter om upplägget. </a:t>
            </a: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38" name="Google Shape;38;g2f75929b624_0_22"/>
          <p:cNvPicPr preferRelativeResize="0"/>
          <p:nvPr/>
        </p:nvPicPr>
        <p:blipFill rotWithShape="1">
          <a:blip r:embed="rId4">
            <a:alphaModFix/>
          </a:blip>
          <a:srcRect/>
          <a:stretch/>
        </p:blipFill>
        <p:spPr>
          <a:xfrm>
            <a:off x="6514637" y="67860"/>
            <a:ext cx="937587" cy="879321"/>
          </a:xfrm>
          <a:prstGeom prst="rect">
            <a:avLst/>
          </a:prstGeom>
          <a:noFill/>
          <a:ln>
            <a:noFill/>
          </a:ln>
        </p:spPr>
      </p:pic>
      <p:pic>
        <p:nvPicPr>
          <p:cNvPr id="39" name="Google Shape;39;g2f75929b624_0_22"/>
          <p:cNvPicPr preferRelativeResize="0"/>
          <p:nvPr/>
        </p:nvPicPr>
        <p:blipFill>
          <a:blip r:embed="rId5">
            <a:alphaModFix/>
          </a:blip>
          <a:stretch>
            <a:fillRect/>
          </a:stretch>
        </p:blipFill>
        <p:spPr>
          <a:xfrm>
            <a:off x="6542453" y="1245028"/>
            <a:ext cx="981550" cy="981550"/>
          </a:xfrm>
          <a:prstGeom prst="rect">
            <a:avLst/>
          </a:prstGeom>
          <a:solidFill>
            <a:srgbClr val="000587"/>
          </a:solid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3"/>
        <p:cNvGrpSpPr/>
        <p:nvPr/>
      </p:nvGrpSpPr>
      <p:grpSpPr>
        <a:xfrm>
          <a:off x="0" y="0"/>
          <a:ext cx="0" cy="0"/>
          <a:chOff x="0" y="0"/>
          <a:chExt cx="0" cy="0"/>
        </a:xfrm>
      </p:grpSpPr>
      <p:sp>
        <p:nvSpPr>
          <p:cNvPr id="44" name="Google Shape;44;g2f75929b624_0_44"/>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45" name="Google Shape;45;g2f75929b624_0_44"/>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46" name="Google Shape;46;g2f75929b624_0_44"/>
          <p:cNvSpPr txBox="1">
            <a:spLocks noGrp="1"/>
          </p:cNvSpPr>
          <p:nvPr>
            <p:ph type="ctrTitle"/>
          </p:nvPr>
        </p:nvSpPr>
        <p:spPr>
          <a:xfrm>
            <a:off x="161453" y="1713893"/>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GLÄDJE</a:t>
            </a:r>
            <a:endParaRPr>
              <a:solidFill>
                <a:schemeClr val="lt1"/>
              </a:solidFill>
            </a:endParaRPr>
          </a:p>
        </p:txBody>
      </p:sp>
      <p:sp>
        <p:nvSpPr>
          <p:cNvPr id="47" name="Google Shape;47;g2f75929b624_0_44"/>
          <p:cNvSpPr txBox="1">
            <a:spLocks noGrp="1"/>
          </p:cNvSpPr>
          <p:nvPr>
            <p:ph type="body" idx="3"/>
          </p:nvPr>
        </p:nvSpPr>
        <p:spPr>
          <a:xfrm>
            <a:off x="161453" y="1355711"/>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GUG #1</a:t>
            </a:r>
            <a:endParaRPr/>
          </a:p>
        </p:txBody>
      </p:sp>
      <p:sp>
        <p:nvSpPr>
          <p:cNvPr id="48" name="Google Shape;48;g2f75929b624_0_44"/>
          <p:cNvSpPr txBox="1">
            <a:spLocks noGrp="1"/>
          </p:cNvSpPr>
          <p:nvPr>
            <p:ph type="body" idx="1"/>
          </p:nvPr>
        </p:nvSpPr>
        <p:spPr>
          <a:xfrm>
            <a:off x="429421" y="2712383"/>
            <a:ext cx="6165900" cy="5612400"/>
          </a:xfrm>
          <a:prstGeom prst="rect">
            <a:avLst/>
          </a:prstGeom>
          <a:noFill/>
          <a:ln>
            <a:noFill/>
          </a:ln>
        </p:spPr>
        <p:txBody>
          <a:bodyPr spcFirstLastPara="1" wrap="square" lIns="0" tIns="0" rIns="0" bIns="0" anchor="t" anchorCtr="0">
            <a:noAutofit/>
          </a:bodyPr>
          <a:lstStyle/>
          <a:p>
            <a:pPr marL="0" lvl="0" indent="0" algn="l" rtl="0">
              <a:lnSpc>
                <a:spcPct val="115000"/>
              </a:lnSpc>
              <a:spcBef>
                <a:spcPts val="0"/>
              </a:spcBef>
              <a:spcAft>
                <a:spcPts val="0"/>
              </a:spcAft>
              <a:buClr>
                <a:schemeClr val="dk1"/>
              </a:buClr>
              <a:buSzPts val="1100"/>
              <a:buFont typeface="Arial"/>
              <a:buNone/>
            </a:pPr>
            <a:r>
              <a:rPr lang="sv-SE" sz="1400" b="1">
                <a:solidFill>
                  <a:srgbClr val="0065B0"/>
                </a:solidFill>
                <a:latin typeface="Arial Black"/>
                <a:ea typeface="Arial Black"/>
                <a:cs typeface="Arial Black"/>
                <a:sym typeface="Arial Black"/>
              </a:rPr>
              <a:t>Information till dig som lärgruppsledare</a:t>
            </a:r>
            <a:endParaRPr sz="1400" b="1">
              <a:solidFill>
                <a:srgbClr val="0065B0"/>
              </a:solidFill>
              <a:latin typeface="Arial Black"/>
              <a:ea typeface="Arial Black"/>
              <a:cs typeface="Arial Black"/>
              <a:sym typeface="Arial Black"/>
            </a:endParaRPr>
          </a:p>
          <a:p>
            <a:pPr marL="0" lvl="0" indent="0" algn="l" rtl="0">
              <a:lnSpc>
                <a:spcPct val="115000"/>
              </a:lnSpc>
              <a:spcBef>
                <a:spcPts val="0"/>
              </a:spcBef>
              <a:spcAft>
                <a:spcPts val="0"/>
              </a:spcAft>
              <a:buClr>
                <a:schemeClr val="dk1"/>
              </a:buClr>
              <a:buSzPts val="1100"/>
              <a:buFont typeface="Arial"/>
              <a:buNone/>
            </a:pPr>
            <a:r>
              <a:rPr lang="sv-SE"/>
              <a:t>Denna del av utvecklingsstegen består av tre tillfällen som kan genomföras när som helst under säsongen eller sommaren om det är aktuellt. Tillfällena behöver inte ta längre tid än 45 minuter så att genomföra dem innan eller efter en träning är möjligt. </a:t>
            </a:r>
            <a:endParaRPr/>
          </a:p>
          <a:p>
            <a:pPr marL="0" lvl="0" indent="0" algn="l" rtl="0">
              <a:lnSpc>
                <a:spcPct val="115000"/>
              </a:lnSpc>
              <a:spcBef>
                <a:spcPts val="0"/>
              </a:spcBef>
              <a:spcAft>
                <a:spcPts val="0"/>
              </a:spcAft>
              <a:buClr>
                <a:schemeClr val="dk1"/>
              </a:buClr>
              <a:buSzPts val="1100"/>
              <a:buFont typeface="Arial"/>
              <a:buNone/>
            </a:pPr>
            <a:endParaRPr/>
          </a:p>
          <a:p>
            <a:pPr marL="0" lvl="0" indent="0" algn="l" rtl="0">
              <a:lnSpc>
                <a:spcPct val="115000"/>
              </a:lnSpc>
              <a:spcBef>
                <a:spcPts val="0"/>
              </a:spcBef>
              <a:spcAft>
                <a:spcPts val="0"/>
              </a:spcAft>
              <a:buClr>
                <a:schemeClr val="dk1"/>
              </a:buClr>
              <a:buSzPts val="1100"/>
              <a:buFont typeface="Arial"/>
              <a:buNone/>
            </a:pPr>
            <a:r>
              <a:rPr lang="sv-SE"/>
              <a:t>Under dessa kommande tillfällen kommer gruppen få ta del av KFUM Örebro Baskets värdegrund som består av tre ord: Glädje, upplevelse och gemenskap - </a:t>
            </a:r>
            <a:r>
              <a:rPr lang="sv-SE" b="1"/>
              <a:t>GUG. </a:t>
            </a:r>
            <a:r>
              <a:rPr lang="sv-SE"/>
              <a:t>Orden ligger till grund för hur det ska kännas att vara en del av föreningen. För att detta ska uppnås behöver alla medlemmar känna till och verka efter ledorden. På grund av det är detta temat för träffarna. </a:t>
            </a:r>
            <a:endParaRPr/>
          </a:p>
          <a:p>
            <a:pPr marL="0" lvl="0" indent="0" algn="l" rtl="0">
              <a:lnSpc>
                <a:spcPct val="115000"/>
              </a:lnSpc>
              <a:spcBef>
                <a:spcPts val="0"/>
              </a:spcBef>
              <a:spcAft>
                <a:spcPts val="0"/>
              </a:spcAft>
              <a:buClr>
                <a:schemeClr val="dk1"/>
              </a:buClr>
              <a:buSzPts val="1100"/>
              <a:buFont typeface="Arial"/>
              <a:buNone/>
            </a:pPr>
            <a:endParaRPr sz="1400" b="1">
              <a:solidFill>
                <a:srgbClr val="0065B0"/>
              </a:solidFill>
              <a:latin typeface="Arial Black"/>
              <a:ea typeface="Arial Black"/>
              <a:cs typeface="Arial Black"/>
              <a:sym typeface="Arial Black"/>
            </a:endParaRPr>
          </a:p>
          <a:p>
            <a:pPr marL="0" lvl="0" indent="0" algn="l" rtl="0">
              <a:lnSpc>
                <a:spcPct val="115000"/>
              </a:lnSpc>
              <a:spcBef>
                <a:spcPts val="0"/>
              </a:spcBef>
              <a:spcAft>
                <a:spcPts val="0"/>
              </a:spcAft>
              <a:buClr>
                <a:schemeClr val="dk1"/>
              </a:buClr>
              <a:buSzPts val="1100"/>
              <a:buFont typeface="Arial"/>
              <a:buNone/>
            </a:pPr>
            <a:r>
              <a:rPr lang="sv-SE" sz="1400" b="1">
                <a:solidFill>
                  <a:srgbClr val="0065B0"/>
                </a:solidFill>
                <a:latin typeface="Arial Black"/>
                <a:ea typeface="Arial Black"/>
                <a:cs typeface="Arial Black"/>
                <a:sym typeface="Arial Black"/>
              </a:rPr>
              <a:t>Inledning</a:t>
            </a:r>
            <a:endParaRPr sz="1400" b="1">
              <a:solidFill>
                <a:srgbClr val="0065B0"/>
              </a:solidFill>
              <a:latin typeface="Arial Black"/>
              <a:ea typeface="Arial Black"/>
              <a:cs typeface="Arial Black"/>
              <a:sym typeface="Arial Black"/>
            </a:endParaRPr>
          </a:p>
          <a:p>
            <a:pPr marL="0" lvl="0" indent="0" algn="l" rtl="0">
              <a:lnSpc>
                <a:spcPct val="115000"/>
              </a:lnSpc>
              <a:spcBef>
                <a:spcPts val="0"/>
              </a:spcBef>
              <a:spcAft>
                <a:spcPts val="0"/>
              </a:spcAft>
              <a:buClr>
                <a:schemeClr val="dk1"/>
              </a:buClr>
              <a:buSzPts val="1100"/>
              <a:buFont typeface="Arial"/>
              <a:buNone/>
            </a:pPr>
            <a:r>
              <a:rPr lang="sv-SE"/>
              <a:t>Samla ihop gruppen så alla ser varandra, en fördel kan vara att sitta i en ring. Under första träffen behöver värdegrunden </a:t>
            </a:r>
            <a:r>
              <a:rPr lang="sv-SE" b="1"/>
              <a:t>GUG</a:t>
            </a:r>
            <a:r>
              <a:rPr lang="sv-SE"/>
              <a:t> introduceras till lärgruppen. Inled med frågeställningen: </a:t>
            </a:r>
            <a:endParaRPr/>
          </a:p>
          <a:p>
            <a:pPr marL="0" lvl="0" indent="0" algn="l" rtl="0">
              <a:lnSpc>
                <a:spcPct val="115000"/>
              </a:lnSpc>
              <a:spcBef>
                <a:spcPts val="0"/>
              </a:spcBef>
              <a:spcAft>
                <a:spcPts val="0"/>
              </a:spcAft>
              <a:buClr>
                <a:schemeClr val="dk1"/>
              </a:buClr>
              <a:buSzPts val="1100"/>
              <a:buFont typeface="Arial"/>
              <a:buNone/>
            </a:pPr>
            <a:endParaRPr/>
          </a:p>
          <a:p>
            <a:pPr marL="457200" lvl="0" indent="-298450" algn="l" rtl="0">
              <a:lnSpc>
                <a:spcPct val="115000"/>
              </a:lnSpc>
              <a:spcBef>
                <a:spcPts val="0"/>
              </a:spcBef>
              <a:spcAft>
                <a:spcPts val="0"/>
              </a:spcAft>
              <a:buSzPts val="1100"/>
              <a:buChar char="-"/>
            </a:pPr>
            <a:r>
              <a:rPr lang="sv-SE" b="1" i="1"/>
              <a:t>Vad står GUG för? </a:t>
            </a:r>
            <a:endParaRPr b="1" i="1"/>
          </a:p>
          <a:p>
            <a:pPr marL="0" lvl="0" indent="0" algn="l" rtl="0">
              <a:lnSpc>
                <a:spcPct val="115000"/>
              </a:lnSpc>
              <a:spcBef>
                <a:spcPts val="0"/>
              </a:spcBef>
              <a:spcAft>
                <a:spcPts val="0"/>
              </a:spcAft>
              <a:buClr>
                <a:schemeClr val="dk1"/>
              </a:buClr>
              <a:buSzPts val="1100"/>
              <a:buFont typeface="Arial"/>
              <a:buNone/>
            </a:pPr>
            <a:endParaRPr/>
          </a:p>
          <a:p>
            <a:pPr marL="0" lvl="0" indent="0" algn="l" rtl="0">
              <a:lnSpc>
                <a:spcPct val="115000"/>
              </a:lnSpc>
              <a:spcBef>
                <a:spcPts val="0"/>
              </a:spcBef>
              <a:spcAft>
                <a:spcPts val="0"/>
              </a:spcAft>
              <a:buClr>
                <a:schemeClr val="dk1"/>
              </a:buClr>
              <a:buSzPts val="1100"/>
              <a:buFont typeface="Arial"/>
              <a:buNone/>
            </a:pPr>
            <a:r>
              <a:rPr lang="sv-SE"/>
              <a:t>Be gruppen prata med personen bredvid i cirka tre minuter. Låt alla som vill komma till tals med förslag på vad det kan vara. Förklara sedan vad orden står för. Låt därefter lärgruppen genomföra en lek du som ledare vet de tycker är rolig. Detta blir inledningen till dagens pass. Beskriv då för lärgruppen att temat för dagen är det första </a:t>
            </a:r>
            <a:r>
              <a:rPr lang="sv-SE" b="1"/>
              <a:t>G:et - GLÄDJE.</a:t>
            </a:r>
            <a:endParaRPr b="1"/>
          </a:p>
          <a:p>
            <a:pPr marL="0" lvl="0" indent="0" algn="l" rtl="0">
              <a:lnSpc>
                <a:spcPct val="115000"/>
              </a:lnSpc>
              <a:spcBef>
                <a:spcPts val="0"/>
              </a:spcBef>
              <a:spcAft>
                <a:spcPts val="0"/>
              </a:spcAft>
              <a:buClr>
                <a:schemeClr val="dk1"/>
              </a:buClr>
              <a:buSzPts val="1100"/>
              <a:buFont typeface="Arial"/>
              <a:buNone/>
            </a:pPr>
            <a:endParaRPr b="1"/>
          </a:p>
          <a:p>
            <a:pPr marL="0" lvl="0" indent="0" algn="l" rtl="0">
              <a:lnSpc>
                <a:spcPct val="115000"/>
              </a:lnSpc>
              <a:spcBef>
                <a:spcPts val="0"/>
              </a:spcBef>
              <a:spcAft>
                <a:spcPts val="0"/>
              </a:spcAft>
              <a:buClr>
                <a:schemeClr val="dk1"/>
              </a:buClr>
              <a:buSzPts val="1100"/>
              <a:buFont typeface="Arial"/>
              <a:buNone/>
            </a:pPr>
            <a:r>
              <a:rPr lang="sv-SE" sz="1400" b="1">
                <a:solidFill>
                  <a:srgbClr val="0065B0"/>
                </a:solidFill>
                <a:latin typeface="Arial Black"/>
                <a:ea typeface="Arial Black"/>
                <a:cs typeface="Arial Black"/>
                <a:sym typeface="Arial Black"/>
              </a:rPr>
              <a:t>Frågeställning</a:t>
            </a:r>
            <a:endParaRPr sz="1400" b="1">
              <a:solidFill>
                <a:srgbClr val="0065B0"/>
              </a:solidFill>
              <a:latin typeface="Arial Black"/>
              <a:ea typeface="Arial Black"/>
              <a:cs typeface="Arial Black"/>
              <a:sym typeface="Arial Black"/>
            </a:endParaRPr>
          </a:p>
          <a:p>
            <a:pPr marL="0" lvl="0" indent="0" algn="l" rtl="0">
              <a:lnSpc>
                <a:spcPct val="115000"/>
              </a:lnSpc>
              <a:spcBef>
                <a:spcPts val="0"/>
              </a:spcBef>
              <a:spcAft>
                <a:spcPts val="0"/>
              </a:spcAft>
              <a:buClr>
                <a:schemeClr val="dk1"/>
              </a:buClr>
              <a:buSzPts val="1100"/>
              <a:buFont typeface="Arial"/>
              <a:buNone/>
            </a:pPr>
            <a:endParaRPr/>
          </a:p>
          <a:p>
            <a:pPr marL="0" lvl="0" indent="0" algn="l" rtl="0">
              <a:lnSpc>
                <a:spcPct val="115000"/>
              </a:lnSpc>
              <a:spcBef>
                <a:spcPts val="0"/>
              </a:spcBef>
              <a:spcAft>
                <a:spcPts val="0"/>
              </a:spcAft>
              <a:buClr>
                <a:schemeClr val="dk1"/>
              </a:buClr>
              <a:buSzPts val="1100"/>
              <a:buFont typeface="Arial"/>
              <a:buNone/>
            </a:pPr>
            <a:r>
              <a:rPr lang="sv-SE"/>
              <a:t>Samla ihop gruppen och beskriv reglerna som gäller under träffen. Detta kan vara att vi respekterar och lyssnar på varandra samt låter varandra tala till punkt. Detta gäller både alla i lärgruppen och ledare. Dela därefter in lärgruppen i mindre grupper och utse en ledare i varje grupp som låter alla komma till tals. Har ni flera ledare exempelvis föräldrar på plats kan de vara ledare i varje grupp.</a:t>
            </a:r>
            <a:endParaRPr/>
          </a:p>
          <a:p>
            <a:pPr marL="0" lvl="0" indent="0" algn="l" rtl="0">
              <a:lnSpc>
                <a:spcPct val="115000"/>
              </a:lnSpc>
              <a:spcBef>
                <a:spcPts val="0"/>
              </a:spcBef>
              <a:spcAft>
                <a:spcPts val="0"/>
              </a:spcAft>
              <a:buClr>
                <a:schemeClr val="dk1"/>
              </a:buClr>
              <a:buSzPts val="1100"/>
              <a:buFont typeface="Arial"/>
              <a:buNone/>
            </a:pPr>
            <a:endParaRPr b="1" i="1"/>
          </a:p>
          <a:p>
            <a:pPr marL="457200" lvl="0" indent="-298450" algn="l" rtl="0">
              <a:lnSpc>
                <a:spcPct val="115000"/>
              </a:lnSpc>
              <a:spcBef>
                <a:spcPts val="0"/>
              </a:spcBef>
              <a:spcAft>
                <a:spcPts val="0"/>
              </a:spcAft>
              <a:buSzPts val="1100"/>
              <a:buChar char="●"/>
            </a:pPr>
            <a:r>
              <a:rPr lang="sv-SE"/>
              <a:t>Vad ger dig glädje? </a:t>
            </a:r>
            <a:endParaRPr/>
          </a:p>
          <a:p>
            <a:pPr marL="457200" lvl="0" indent="-298450" algn="l" rtl="0">
              <a:lnSpc>
                <a:spcPct val="115000"/>
              </a:lnSpc>
              <a:spcBef>
                <a:spcPts val="0"/>
              </a:spcBef>
              <a:spcAft>
                <a:spcPts val="0"/>
              </a:spcAft>
              <a:buSzPts val="1100"/>
              <a:buChar char="●"/>
            </a:pPr>
            <a:r>
              <a:rPr lang="sv-SE"/>
              <a:t>Vad är glädje inom basketen för dig?</a:t>
            </a:r>
            <a:endParaRPr/>
          </a:p>
          <a:p>
            <a:pPr marL="457200" lvl="0" indent="-298450" algn="l" rtl="0">
              <a:lnSpc>
                <a:spcPct val="115000"/>
              </a:lnSpc>
              <a:spcBef>
                <a:spcPts val="0"/>
              </a:spcBef>
              <a:spcAft>
                <a:spcPts val="0"/>
              </a:spcAft>
              <a:buSzPts val="1100"/>
              <a:buChar char="●"/>
            </a:pPr>
            <a:r>
              <a:rPr lang="sv-SE"/>
              <a:t>Glädje kan innebära att skapa en god stämning - hur kan man göra det?</a:t>
            </a:r>
            <a:endParaRPr/>
          </a:p>
          <a:p>
            <a:pPr marL="457200" lvl="0" indent="-298450" algn="l" rtl="0">
              <a:lnSpc>
                <a:spcPct val="115000"/>
              </a:lnSpc>
              <a:spcBef>
                <a:spcPts val="0"/>
              </a:spcBef>
              <a:spcAft>
                <a:spcPts val="0"/>
              </a:spcAft>
              <a:buSzPts val="1100"/>
              <a:buChar char="●"/>
            </a:pPr>
            <a:r>
              <a:rPr lang="sv-SE"/>
              <a:t>Finns det något tillfälle ni känner att ni inte upplever glädje?</a:t>
            </a:r>
            <a:endParaRPr/>
          </a:p>
          <a:p>
            <a:pPr marL="0" lvl="0" indent="0" algn="l" rtl="0">
              <a:lnSpc>
                <a:spcPct val="115000"/>
              </a:lnSpc>
              <a:spcBef>
                <a:spcPts val="0"/>
              </a:spcBef>
              <a:spcAft>
                <a:spcPts val="0"/>
              </a:spcAft>
              <a:buClr>
                <a:schemeClr val="dk1"/>
              </a:buClr>
              <a:buSzPts val="1100"/>
              <a:buFont typeface="Arial"/>
              <a:buNone/>
            </a:pPr>
            <a:endParaRPr b="1"/>
          </a:p>
          <a:p>
            <a:pPr marL="0" lvl="0" indent="0" algn="l" rtl="0">
              <a:lnSpc>
                <a:spcPct val="115000"/>
              </a:lnSpc>
              <a:spcBef>
                <a:spcPts val="0"/>
              </a:spcBef>
              <a:spcAft>
                <a:spcPts val="0"/>
              </a:spcAft>
              <a:buClr>
                <a:schemeClr val="dk1"/>
              </a:buClr>
              <a:buSzPts val="1100"/>
              <a:buFont typeface="Arial"/>
              <a:buNone/>
            </a:pPr>
            <a:endParaRPr b="1"/>
          </a:p>
          <a:p>
            <a:pPr marL="0" lvl="0" indent="0" algn="l" rtl="0">
              <a:lnSpc>
                <a:spcPct val="115000"/>
              </a:lnSpc>
              <a:spcBef>
                <a:spcPts val="0"/>
              </a:spcBef>
              <a:spcAft>
                <a:spcPts val="0"/>
              </a:spcAft>
              <a:buClr>
                <a:schemeClr val="dk1"/>
              </a:buClr>
              <a:buSzPts val="1100"/>
              <a:buFont typeface="Arial"/>
              <a:buNone/>
            </a:pPr>
            <a:r>
              <a:rPr lang="sv-SE" sz="1400" b="1">
                <a:solidFill>
                  <a:srgbClr val="0065B0"/>
                </a:solidFill>
                <a:latin typeface="Arial Black"/>
                <a:ea typeface="Arial Black"/>
                <a:cs typeface="Arial Black"/>
                <a:sym typeface="Arial Black"/>
              </a:rPr>
              <a:t>Avslutning:</a:t>
            </a:r>
            <a:endParaRPr sz="1400" b="1">
              <a:solidFill>
                <a:srgbClr val="0065B0"/>
              </a:solidFill>
              <a:latin typeface="Arial Black"/>
              <a:ea typeface="Arial Black"/>
              <a:cs typeface="Arial Black"/>
              <a:sym typeface="Arial Black"/>
            </a:endParaRPr>
          </a:p>
          <a:p>
            <a:pPr marL="0" lvl="0" indent="0" algn="l" rtl="0">
              <a:lnSpc>
                <a:spcPct val="115000"/>
              </a:lnSpc>
              <a:spcBef>
                <a:spcPts val="0"/>
              </a:spcBef>
              <a:spcAft>
                <a:spcPts val="0"/>
              </a:spcAft>
              <a:buClr>
                <a:schemeClr val="dk1"/>
              </a:buClr>
              <a:buSzPts val="1100"/>
              <a:buFont typeface="Arial"/>
              <a:buNone/>
            </a:pPr>
            <a:r>
              <a:rPr lang="sv-SE"/>
              <a:t>Avsluta träffen med att återkoppla till vad ni gjort och kommit fram till. Kolla om någon har något mer att tillägga. Fortsätt sedan med att berätta att nästa träff ska ni gå igenom </a:t>
            </a:r>
            <a:r>
              <a:rPr lang="sv-SE" b="1" i="1"/>
              <a:t>U - Upplevelse</a:t>
            </a:r>
            <a:endParaRPr b="1"/>
          </a:p>
          <a:p>
            <a:pPr marL="12700" lvl="1" indent="0" algn="l" rtl="0">
              <a:lnSpc>
                <a:spcPct val="110000"/>
              </a:lnSpc>
              <a:spcBef>
                <a:spcPts val="600"/>
              </a:spcBef>
              <a:spcAft>
                <a:spcPts val="0"/>
              </a:spcAft>
              <a:buClr>
                <a:srgbClr val="0065B0"/>
              </a:buClr>
              <a:buSzPts val="1400"/>
              <a:buNone/>
            </a:pPr>
            <a:endParaRPr>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a:p>
          <a:p>
            <a:pPr marL="0" lvl="0" indent="0" algn="l" rtl="0">
              <a:lnSpc>
                <a:spcPct val="110000"/>
              </a:lnSpc>
              <a:spcBef>
                <a:spcPts val="600"/>
              </a:spcBef>
              <a:spcAft>
                <a:spcPts val="0"/>
              </a:spcAft>
              <a:buClr>
                <a:schemeClr val="dk1"/>
              </a:buClr>
              <a:buSzPts val="1100"/>
              <a:buFont typeface="Arial"/>
              <a:buNone/>
            </a:pPr>
            <a:endParaRPr/>
          </a:p>
          <a:p>
            <a:pPr marL="0" lvl="0" indent="0" algn="l" rtl="0">
              <a:lnSpc>
                <a:spcPct val="110000"/>
              </a:lnSpc>
              <a:spcBef>
                <a:spcPts val="600"/>
              </a:spcBef>
              <a:spcAft>
                <a:spcPts val="0"/>
              </a:spcAft>
              <a:buClr>
                <a:schemeClr val="dk1"/>
              </a:buClr>
              <a:buSzPts val="1100"/>
              <a:buFont typeface="Arial"/>
              <a:buNone/>
            </a:pPr>
            <a:endParaRPr/>
          </a:p>
        </p:txBody>
      </p:sp>
      <p:pic>
        <p:nvPicPr>
          <p:cNvPr id="49" name="Google Shape;49;g2f75929b624_0_44"/>
          <p:cNvPicPr preferRelativeResize="0"/>
          <p:nvPr/>
        </p:nvPicPr>
        <p:blipFill rotWithShape="1">
          <a:blip r:embed="rId4">
            <a:alphaModFix/>
          </a:blip>
          <a:srcRect/>
          <a:stretch/>
        </p:blipFill>
        <p:spPr>
          <a:xfrm>
            <a:off x="6313875" y="206898"/>
            <a:ext cx="937587" cy="879321"/>
          </a:xfrm>
          <a:prstGeom prst="rect">
            <a:avLst/>
          </a:prstGeom>
          <a:noFill/>
          <a:ln>
            <a:noFill/>
          </a:ln>
        </p:spPr>
      </p:pic>
      <p:pic>
        <p:nvPicPr>
          <p:cNvPr id="50" name="Google Shape;50;g2f75929b624_0_44"/>
          <p:cNvPicPr preferRelativeResize="0"/>
          <p:nvPr/>
        </p:nvPicPr>
        <p:blipFill>
          <a:blip r:embed="rId5">
            <a:alphaModFix/>
          </a:blip>
          <a:stretch>
            <a:fillRect/>
          </a:stretch>
        </p:blipFill>
        <p:spPr>
          <a:xfrm>
            <a:off x="6255348" y="1231325"/>
            <a:ext cx="1054625" cy="10546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4"/>
        <p:cNvGrpSpPr/>
        <p:nvPr/>
      </p:nvGrpSpPr>
      <p:grpSpPr>
        <a:xfrm>
          <a:off x="0" y="0"/>
          <a:ext cx="0" cy="0"/>
          <a:chOff x="0" y="0"/>
          <a:chExt cx="0" cy="0"/>
        </a:xfrm>
      </p:grpSpPr>
      <p:sp>
        <p:nvSpPr>
          <p:cNvPr id="55" name="Google Shape;55;g2f75929b624_0_66"/>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6" name="Google Shape;56;g2f75929b624_0_66"/>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57" name="Google Shape;57;g2f75929b624_0_66"/>
          <p:cNvSpPr txBox="1">
            <a:spLocks noGrp="1"/>
          </p:cNvSpPr>
          <p:nvPr>
            <p:ph type="ctrTitle"/>
          </p:nvPr>
        </p:nvSpPr>
        <p:spPr>
          <a:xfrm>
            <a:off x="195353" y="1638368"/>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UPPLEVELSE</a:t>
            </a:r>
            <a:endParaRPr>
              <a:solidFill>
                <a:schemeClr val="lt1"/>
              </a:solidFill>
            </a:endParaRPr>
          </a:p>
        </p:txBody>
      </p:sp>
      <p:sp>
        <p:nvSpPr>
          <p:cNvPr id="58" name="Google Shape;58;g2f75929b624_0_66"/>
          <p:cNvSpPr txBox="1">
            <a:spLocks noGrp="1"/>
          </p:cNvSpPr>
          <p:nvPr>
            <p:ph type="body" idx="3"/>
          </p:nvPr>
        </p:nvSpPr>
        <p:spPr>
          <a:xfrm>
            <a:off x="195353" y="128018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GUG #2</a:t>
            </a:r>
            <a:endParaRPr/>
          </a:p>
        </p:txBody>
      </p:sp>
      <p:sp>
        <p:nvSpPr>
          <p:cNvPr id="59" name="Google Shape;59;g2f75929b624_0_66"/>
          <p:cNvSpPr txBox="1">
            <a:spLocks noGrp="1"/>
          </p:cNvSpPr>
          <p:nvPr>
            <p:ph type="body" idx="1"/>
          </p:nvPr>
        </p:nvSpPr>
        <p:spPr>
          <a:xfrm>
            <a:off x="429421" y="2712383"/>
            <a:ext cx="6165900" cy="5612400"/>
          </a:xfrm>
          <a:prstGeom prst="rect">
            <a:avLst/>
          </a:prstGeom>
          <a:noFill/>
          <a:ln>
            <a:noFill/>
          </a:ln>
        </p:spPr>
        <p:txBody>
          <a:bodyPr spcFirstLastPara="1" wrap="square" lIns="0" tIns="0" rIns="0" bIns="0" anchor="t" anchorCtr="0">
            <a:noAutofit/>
          </a:bodyPr>
          <a:lstStyle/>
          <a:p>
            <a:pPr marL="0" lvl="0" indent="0" algn="l" rtl="0">
              <a:lnSpc>
                <a:spcPct val="115000"/>
              </a:lnSpc>
              <a:spcBef>
                <a:spcPts val="0"/>
              </a:spcBef>
              <a:spcAft>
                <a:spcPts val="0"/>
              </a:spcAft>
              <a:buClr>
                <a:schemeClr val="dk1"/>
              </a:buClr>
              <a:buSzPts val="1100"/>
              <a:buFont typeface="Arial"/>
              <a:buNone/>
            </a:pPr>
            <a:r>
              <a:rPr lang="sv-SE" sz="1400" b="1">
                <a:solidFill>
                  <a:srgbClr val="0065B0"/>
                </a:solidFill>
                <a:latin typeface="Arial Black"/>
                <a:ea typeface="Arial Black"/>
                <a:cs typeface="Arial Black"/>
                <a:sym typeface="Arial Black"/>
              </a:rPr>
              <a:t>Inledning</a:t>
            </a:r>
            <a:endParaRPr sz="1400" b="1">
              <a:solidFill>
                <a:srgbClr val="0065B0"/>
              </a:solidFill>
              <a:latin typeface="Arial Black"/>
              <a:ea typeface="Arial Black"/>
              <a:cs typeface="Arial Black"/>
              <a:sym typeface="Arial Black"/>
            </a:endParaRPr>
          </a:p>
          <a:p>
            <a:pPr marL="0" lvl="0" indent="0" algn="l" rtl="0">
              <a:lnSpc>
                <a:spcPct val="115000"/>
              </a:lnSpc>
              <a:spcBef>
                <a:spcPts val="0"/>
              </a:spcBef>
              <a:spcAft>
                <a:spcPts val="0"/>
              </a:spcAft>
              <a:buClr>
                <a:schemeClr val="dk1"/>
              </a:buClr>
              <a:buSzPts val="1100"/>
              <a:buFont typeface="Arial"/>
              <a:buNone/>
            </a:pPr>
            <a:r>
              <a:rPr lang="sv-SE"/>
              <a:t>Samla ihop gruppen så alla ser varandra, en fördel kan vara att sitta i en ring. Gå även denna träff igenom vad värdegrunden </a:t>
            </a:r>
            <a:r>
              <a:rPr lang="sv-SE" b="1"/>
              <a:t>GUG</a:t>
            </a:r>
            <a:r>
              <a:rPr lang="sv-SE"/>
              <a:t> står för. Inled med frågeställningen: </a:t>
            </a:r>
            <a:endParaRPr/>
          </a:p>
          <a:p>
            <a:pPr marL="0" lvl="0" indent="0" algn="l" rtl="0">
              <a:lnSpc>
                <a:spcPct val="115000"/>
              </a:lnSpc>
              <a:spcBef>
                <a:spcPts val="0"/>
              </a:spcBef>
              <a:spcAft>
                <a:spcPts val="0"/>
              </a:spcAft>
              <a:buClr>
                <a:schemeClr val="dk1"/>
              </a:buClr>
              <a:buSzPts val="1100"/>
              <a:buFont typeface="Arial"/>
              <a:buNone/>
            </a:pPr>
            <a:endParaRPr/>
          </a:p>
          <a:p>
            <a:pPr marL="457200" lvl="0" indent="-298450" algn="l" rtl="0">
              <a:lnSpc>
                <a:spcPct val="115000"/>
              </a:lnSpc>
              <a:spcBef>
                <a:spcPts val="0"/>
              </a:spcBef>
              <a:spcAft>
                <a:spcPts val="0"/>
              </a:spcAft>
              <a:buSzPts val="1100"/>
              <a:buChar char="-"/>
            </a:pPr>
            <a:r>
              <a:rPr lang="sv-SE" b="1" i="1"/>
              <a:t>Vad står GUG för? </a:t>
            </a:r>
            <a:endParaRPr b="1" i="1"/>
          </a:p>
          <a:p>
            <a:pPr marL="0" lvl="0" indent="0" algn="l" rtl="0">
              <a:lnSpc>
                <a:spcPct val="115000"/>
              </a:lnSpc>
              <a:spcBef>
                <a:spcPts val="0"/>
              </a:spcBef>
              <a:spcAft>
                <a:spcPts val="0"/>
              </a:spcAft>
              <a:buClr>
                <a:schemeClr val="dk1"/>
              </a:buClr>
              <a:buSzPts val="1100"/>
              <a:buFont typeface="Arial"/>
              <a:buNone/>
            </a:pPr>
            <a:endParaRPr/>
          </a:p>
          <a:p>
            <a:pPr marL="0" lvl="0" indent="0" algn="l" rtl="0">
              <a:lnSpc>
                <a:spcPct val="115000"/>
              </a:lnSpc>
              <a:spcBef>
                <a:spcPts val="0"/>
              </a:spcBef>
              <a:spcAft>
                <a:spcPts val="0"/>
              </a:spcAft>
              <a:buClr>
                <a:schemeClr val="dk1"/>
              </a:buClr>
              <a:buSzPts val="1100"/>
              <a:buFont typeface="Arial"/>
              <a:buNone/>
            </a:pPr>
            <a:r>
              <a:rPr lang="sv-SE"/>
              <a:t>Be gruppen prata med personen bredvid i cirka tre minuter. Låt alla som vill komma till tals med förslag på vad det kan vara. Förklara sedan vad orden står för. Låt därefter lärgruppen genomföra en lek du som ledare vet de tycker är rolig. Detta blir inledningen till dagens pass. Beskriv då för lärgruppen att temat för dagen är det första </a:t>
            </a:r>
            <a:r>
              <a:rPr lang="sv-SE" b="1"/>
              <a:t>U:et - Upplevelse</a:t>
            </a:r>
            <a:endParaRPr b="1"/>
          </a:p>
          <a:p>
            <a:pPr marL="0" lvl="0" indent="0" algn="l" rtl="0">
              <a:lnSpc>
                <a:spcPct val="115000"/>
              </a:lnSpc>
              <a:spcBef>
                <a:spcPts val="0"/>
              </a:spcBef>
              <a:spcAft>
                <a:spcPts val="0"/>
              </a:spcAft>
              <a:buClr>
                <a:schemeClr val="dk1"/>
              </a:buClr>
              <a:buSzPts val="1100"/>
              <a:buFont typeface="Arial"/>
              <a:buNone/>
            </a:pPr>
            <a:endParaRPr b="1"/>
          </a:p>
          <a:p>
            <a:pPr marL="0" lvl="0" indent="0" algn="l" rtl="0">
              <a:lnSpc>
                <a:spcPct val="115000"/>
              </a:lnSpc>
              <a:spcBef>
                <a:spcPts val="0"/>
              </a:spcBef>
              <a:spcAft>
                <a:spcPts val="0"/>
              </a:spcAft>
              <a:buClr>
                <a:schemeClr val="dk1"/>
              </a:buClr>
              <a:buSzPts val="1100"/>
              <a:buFont typeface="Arial"/>
              <a:buNone/>
            </a:pPr>
            <a:r>
              <a:rPr lang="sv-SE" sz="1400" b="1">
                <a:solidFill>
                  <a:srgbClr val="0065B0"/>
                </a:solidFill>
                <a:latin typeface="Arial Black"/>
                <a:ea typeface="Arial Black"/>
                <a:cs typeface="Arial Black"/>
                <a:sym typeface="Arial Black"/>
              </a:rPr>
              <a:t>Frågeställning</a:t>
            </a:r>
            <a:endParaRPr sz="1400" b="1">
              <a:solidFill>
                <a:srgbClr val="0065B0"/>
              </a:solidFill>
              <a:latin typeface="Arial Black"/>
              <a:ea typeface="Arial Black"/>
              <a:cs typeface="Arial Black"/>
              <a:sym typeface="Arial Black"/>
            </a:endParaRPr>
          </a:p>
          <a:p>
            <a:pPr marL="0" lvl="0" indent="0" algn="l" rtl="0">
              <a:lnSpc>
                <a:spcPct val="115000"/>
              </a:lnSpc>
              <a:spcBef>
                <a:spcPts val="0"/>
              </a:spcBef>
              <a:spcAft>
                <a:spcPts val="0"/>
              </a:spcAft>
              <a:buClr>
                <a:schemeClr val="dk1"/>
              </a:buClr>
              <a:buSzPts val="1100"/>
              <a:buFont typeface="Arial"/>
              <a:buNone/>
            </a:pPr>
            <a:endParaRPr/>
          </a:p>
          <a:p>
            <a:pPr marL="0" lvl="0" indent="0" algn="l" rtl="0">
              <a:lnSpc>
                <a:spcPct val="115000"/>
              </a:lnSpc>
              <a:spcBef>
                <a:spcPts val="0"/>
              </a:spcBef>
              <a:spcAft>
                <a:spcPts val="0"/>
              </a:spcAft>
              <a:buClr>
                <a:schemeClr val="dk1"/>
              </a:buClr>
              <a:buSzPts val="1100"/>
              <a:buFont typeface="Arial"/>
              <a:buNone/>
            </a:pPr>
            <a:r>
              <a:rPr lang="sv-SE"/>
              <a:t>Samla ihop gruppen och beskriv reglerna som gäller under träffen. Detta kan vara att vi respekterar och lyssnar på varandra samt låter varandra tala till punkt. Detta gäller både alla i lärgruppen och ledare. Dela därefter in lärgruppen i mindre grupper och utse en ledare i varje grupp som låter alla komma till tals. Har ni flera ledare exempelvis föräldrar på plats kan de vara ledare i varje grupp. </a:t>
            </a:r>
            <a:endParaRPr/>
          </a:p>
          <a:p>
            <a:pPr marL="0" lvl="0" indent="0" algn="l" rtl="0">
              <a:lnSpc>
                <a:spcPct val="115000"/>
              </a:lnSpc>
              <a:spcBef>
                <a:spcPts val="0"/>
              </a:spcBef>
              <a:spcAft>
                <a:spcPts val="0"/>
              </a:spcAft>
              <a:buClr>
                <a:schemeClr val="dk1"/>
              </a:buClr>
              <a:buSzPts val="1100"/>
              <a:buFont typeface="Arial"/>
              <a:buNone/>
            </a:pPr>
            <a:endParaRPr/>
          </a:p>
          <a:p>
            <a:pPr marL="0" lvl="0" indent="0" algn="l" rtl="0">
              <a:lnSpc>
                <a:spcPct val="115000"/>
              </a:lnSpc>
              <a:spcBef>
                <a:spcPts val="0"/>
              </a:spcBef>
              <a:spcAft>
                <a:spcPts val="0"/>
              </a:spcAft>
              <a:buClr>
                <a:schemeClr val="dk1"/>
              </a:buClr>
              <a:buSzPts val="1100"/>
              <a:buFont typeface="Arial"/>
              <a:buNone/>
            </a:pPr>
            <a:r>
              <a:rPr lang="sv-SE"/>
              <a:t>KOM IHÅG: En upplevelse behöver inte vara en resa eller cup, det kan vara en övning på träningen, innan eller efter träningen. Alltså något vardagligt. </a:t>
            </a:r>
            <a:endParaRPr/>
          </a:p>
          <a:p>
            <a:pPr marL="0" lvl="0" indent="0" algn="l" rtl="0">
              <a:lnSpc>
                <a:spcPct val="115000"/>
              </a:lnSpc>
              <a:spcBef>
                <a:spcPts val="0"/>
              </a:spcBef>
              <a:spcAft>
                <a:spcPts val="0"/>
              </a:spcAft>
              <a:buClr>
                <a:schemeClr val="dk1"/>
              </a:buClr>
              <a:buSzPts val="1100"/>
              <a:buFont typeface="Arial"/>
              <a:buNone/>
            </a:pPr>
            <a:endParaRPr b="1" i="1"/>
          </a:p>
          <a:p>
            <a:pPr marL="457200" lvl="0" indent="-298450" algn="l" rtl="0">
              <a:lnSpc>
                <a:spcPct val="115000"/>
              </a:lnSpc>
              <a:spcBef>
                <a:spcPts val="0"/>
              </a:spcBef>
              <a:spcAft>
                <a:spcPts val="0"/>
              </a:spcAft>
              <a:buSzPts val="1100"/>
              <a:buChar char="●"/>
            </a:pPr>
            <a:r>
              <a:rPr lang="sv-SE"/>
              <a:t>Har du någon rolig upplevelse inom basketen?</a:t>
            </a:r>
            <a:endParaRPr/>
          </a:p>
          <a:p>
            <a:pPr marL="457200" lvl="0" indent="-298450" algn="l" rtl="0">
              <a:lnSpc>
                <a:spcPct val="115000"/>
              </a:lnSpc>
              <a:spcBef>
                <a:spcPts val="0"/>
              </a:spcBef>
              <a:spcAft>
                <a:spcPts val="0"/>
              </a:spcAft>
              <a:buSzPts val="1100"/>
              <a:buChar char="●"/>
            </a:pPr>
            <a:r>
              <a:rPr lang="sv-SE"/>
              <a:t>Vad är en bra upplevelse för dig?</a:t>
            </a:r>
            <a:endParaRPr/>
          </a:p>
          <a:p>
            <a:pPr marL="457200" lvl="0" indent="-298450" algn="l" rtl="0">
              <a:lnSpc>
                <a:spcPct val="115000"/>
              </a:lnSpc>
              <a:spcBef>
                <a:spcPts val="0"/>
              </a:spcBef>
              <a:spcAft>
                <a:spcPts val="0"/>
              </a:spcAft>
              <a:buSzPts val="1100"/>
              <a:buChar char="●"/>
            </a:pPr>
            <a:r>
              <a:rPr lang="sv-SE"/>
              <a:t>Vad kan man göra för att något ska upplevas positivt?</a:t>
            </a:r>
            <a:endParaRPr/>
          </a:p>
          <a:p>
            <a:pPr marL="457200" lvl="0" indent="-298450" algn="l" rtl="0">
              <a:lnSpc>
                <a:spcPct val="115000"/>
              </a:lnSpc>
              <a:spcBef>
                <a:spcPts val="0"/>
              </a:spcBef>
              <a:spcAft>
                <a:spcPts val="0"/>
              </a:spcAft>
              <a:buSzPts val="1100"/>
              <a:buChar char="●"/>
            </a:pPr>
            <a:r>
              <a:rPr lang="sv-SE"/>
              <a:t>Har du exempel på en upplevelse som var rolig för att människor runt omkring dig gjorde det kul?</a:t>
            </a:r>
            <a:endParaRPr b="1"/>
          </a:p>
          <a:p>
            <a:pPr marL="0" lvl="0" indent="0" algn="l" rtl="0">
              <a:lnSpc>
                <a:spcPct val="115000"/>
              </a:lnSpc>
              <a:spcBef>
                <a:spcPts val="0"/>
              </a:spcBef>
              <a:spcAft>
                <a:spcPts val="0"/>
              </a:spcAft>
              <a:buClr>
                <a:schemeClr val="dk1"/>
              </a:buClr>
              <a:buSzPts val="1100"/>
              <a:buFont typeface="Arial"/>
              <a:buNone/>
            </a:pPr>
            <a:endParaRPr b="1"/>
          </a:p>
          <a:p>
            <a:pPr marL="0" lvl="0" indent="0" algn="l" rtl="0">
              <a:lnSpc>
                <a:spcPct val="115000"/>
              </a:lnSpc>
              <a:spcBef>
                <a:spcPts val="0"/>
              </a:spcBef>
              <a:spcAft>
                <a:spcPts val="0"/>
              </a:spcAft>
              <a:buClr>
                <a:schemeClr val="dk1"/>
              </a:buClr>
              <a:buSzPts val="1100"/>
              <a:buFont typeface="Arial"/>
              <a:buNone/>
            </a:pPr>
            <a:r>
              <a:rPr lang="sv-SE" sz="1400" b="1">
                <a:solidFill>
                  <a:srgbClr val="0065B0"/>
                </a:solidFill>
                <a:latin typeface="Arial Black"/>
                <a:ea typeface="Arial Black"/>
                <a:cs typeface="Arial Black"/>
                <a:sym typeface="Arial Black"/>
              </a:rPr>
              <a:t>Avslutning:</a:t>
            </a:r>
            <a:endParaRPr sz="1400" b="1">
              <a:solidFill>
                <a:srgbClr val="0065B0"/>
              </a:solidFill>
              <a:latin typeface="Arial Black"/>
              <a:ea typeface="Arial Black"/>
              <a:cs typeface="Arial Black"/>
              <a:sym typeface="Arial Black"/>
            </a:endParaRPr>
          </a:p>
          <a:p>
            <a:pPr marL="0" lvl="0" indent="0" algn="l" rtl="0">
              <a:lnSpc>
                <a:spcPct val="115000"/>
              </a:lnSpc>
              <a:spcBef>
                <a:spcPts val="0"/>
              </a:spcBef>
              <a:spcAft>
                <a:spcPts val="0"/>
              </a:spcAft>
              <a:buClr>
                <a:schemeClr val="dk1"/>
              </a:buClr>
              <a:buSzPts val="1100"/>
              <a:buFont typeface="Arial"/>
              <a:buNone/>
            </a:pPr>
            <a:r>
              <a:rPr lang="sv-SE"/>
              <a:t>Avsluta träffen med att återkoppla till vad ni gjort och kommit fram till. Kolla om någon har något mer att tillägga. Fortsätt sedan med att berätta att nästa träff ska ni gå igenom </a:t>
            </a:r>
            <a:r>
              <a:rPr lang="sv-SE" b="1" i="1"/>
              <a:t>G - Gemenskap</a:t>
            </a:r>
            <a:endParaRPr b="1"/>
          </a:p>
          <a:p>
            <a:pPr marL="12700" lvl="1" indent="0" algn="l" rtl="0">
              <a:lnSpc>
                <a:spcPct val="110000"/>
              </a:lnSpc>
              <a:spcBef>
                <a:spcPts val="600"/>
              </a:spcBef>
              <a:spcAft>
                <a:spcPts val="0"/>
              </a:spcAft>
              <a:buClr>
                <a:srgbClr val="0065B0"/>
              </a:buClr>
              <a:buSzPts val="1400"/>
              <a:buNone/>
            </a:pPr>
            <a:endParaRPr>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a:p>
          <a:p>
            <a:pPr marL="0" lvl="0" indent="0" algn="l" rtl="0">
              <a:lnSpc>
                <a:spcPct val="110000"/>
              </a:lnSpc>
              <a:spcBef>
                <a:spcPts val="600"/>
              </a:spcBef>
              <a:spcAft>
                <a:spcPts val="0"/>
              </a:spcAft>
              <a:buClr>
                <a:schemeClr val="dk1"/>
              </a:buClr>
              <a:buSzPts val="1100"/>
              <a:buFont typeface="Arial"/>
              <a:buNone/>
            </a:pPr>
            <a:endParaRPr/>
          </a:p>
          <a:p>
            <a:pPr marL="0" lvl="0" indent="0" algn="l" rtl="0">
              <a:lnSpc>
                <a:spcPct val="110000"/>
              </a:lnSpc>
              <a:spcBef>
                <a:spcPts val="600"/>
              </a:spcBef>
              <a:spcAft>
                <a:spcPts val="0"/>
              </a:spcAft>
              <a:buClr>
                <a:schemeClr val="dk1"/>
              </a:buClr>
              <a:buSzPts val="1100"/>
              <a:buFont typeface="Arial"/>
              <a:buNone/>
            </a:pPr>
            <a:endParaRPr/>
          </a:p>
        </p:txBody>
      </p:sp>
      <p:pic>
        <p:nvPicPr>
          <p:cNvPr id="60" name="Google Shape;60;g2f75929b624_0_66"/>
          <p:cNvPicPr preferRelativeResize="0"/>
          <p:nvPr/>
        </p:nvPicPr>
        <p:blipFill rotWithShape="1">
          <a:blip r:embed="rId4">
            <a:alphaModFix/>
          </a:blip>
          <a:srcRect/>
          <a:stretch/>
        </p:blipFill>
        <p:spPr>
          <a:xfrm>
            <a:off x="6313875" y="206898"/>
            <a:ext cx="937587" cy="879321"/>
          </a:xfrm>
          <a:prstGeom prst="rect">
            <a:avLst/>
          </a:prstGeom>
          <a:noFill/>
          <a:ln>
            <a:noFill/>
          </a:ln>
        </p:spPr>
      </p:pic>
      <p:pic>
        <p:nvPicPr>
          <p:cNvPr id="61" name="Google Shape;61;g2f75929b624_0_66"/>
          <p:cNvPicPr preferRelativeResize="0"/>
          <p:nvPr/>
        </p:nvPicPr>
        <p:blipFill>
          <a:blip r:embed="rId5">
            <a:alphaModFix/>
          </a:blip>
          <a:stretch>
            <a:fillRect/>
          </a:stretch>
        </p:blipFill>
        <p:spPr>
          <a:xfrm>
            <a:off x="6255348" y="1231325"/>
            <a:ext cx="1054625" cy="10546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5"/>
        <p:cNvGrpSpPr/>
        <p:nvPr/>
      </p:nvGrpSpPr>
      <p:grpSpPr>
        <a:xfrm>
          <a:off x="0" y="0"/>
          <a:ext cx="0" cy="0"/>
          <a:chOff x="0" y="0"/>
          <a:chExt cx="0" cy="0"/>
        </a:xfrm>
      </p:grpSpPr>
      <p:sp>
        <p:nvSpPr>
          <p:cNvPr id="66" name="Google Shape;66;g2f75929b624_0_88"/>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67" name="Google Shape;67;g2f75929b624_0_88"/>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68" name="Google Shape;68;g2f75929b624_0_88"/>
          <p:cNvSpPr txBox="1">
            <a:spLocks noGrp="1"/>
          </p:cNvSpPr>
          <p:nvPr>
            <p:ph type="ctrTitle"/>
          </p:nvPr>
        </p:nvSpPr>
        <p:spPr>
          <a:xfrm>
            <a:off x="253875" y="1723851"/>
            <a:ext cx="6060000" cy="8793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GEMENSKAP</a:t>
            </a:r>
            <a:endParaRPr>
              <a:solidFill>
                <a:schemeClr val="lt1"/>
              </a:solidFill>
            </a:endParaRPr>
          </a:p>
        </p:txBody>
      </p:sp>
      <p:sp>
        <p:nvSpPr>
          <p:cNvPr id="69" name="Google Shape;69;g2f75929b624_0_88"/>
          <p:cNvSpPr txBox="1">
            <a:spLocks noGrp="1"/>
          </p:cNvSpPr>
          <p:nvPr>
            <p:ph type="body" idx="3"/>
          </p:nvPr>
        </p:nvSpPr>
        <p:spPr>
          <a:xfrm>
            <a:off x="253878" y="130603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GUG #3</a:t>
            </a:r>
            <a:endParaRPr/>
          </a:p>
        </p:txBody>
      </p:sp>
      <p:sp>
        <p:nvSpPr>
          <p:cNvPr id="70" name="Google Shape;70;g2f75929b624_0_88"/>
          <p:cNvSpPr txBox="1">
            <a:spLocks noGrp="1"/>
          </p:cNvSpPr>
          <p:nvPr>
            <p:ph type="body" idx="1"/>
          </p:nvPr>
        </p:nvSpPr>
        <p:spPr>
          <a:xfrm>
            <a:off x="429421" y="2712383"/>
            <a:ext cx="6165900" cy="5612400"/>
          </a:xfrm>
          <a:prstGeom prst="rect">
            <a:avLst/>
          </a:prstGeom>
          <a:noFill/>
          <a:ln>
            <a:noFill/>
          </a:ln>
        </p:spPr>
        <p:txBody>
          <a:bodyPr spcFirstLastPara="1" wrap="square" lIns="0" tIns="0" rIns="0" bIns="0" anchor="t" anchorCtr="0">
            <a:noAutofit/>
          </a:bodyPr>
          <a:lstStyle/>
          <a:p>
            <a:pPr marL="0" lvl="0" indent="0" algn="l" rtl="0">
              <a:lnSpc>
                <a:spcPct val="115000"/>
              </a:lnSpc>
              <a:spcBef>
                <a:spcPts val="0"/>
              </a:spcBef>
              <a:spcAft>
                <a:spcPts val="0"/>
              </a:spcAft>
              <a:buClr>
                <a:schemeClr val="dk1"/>
              </a:buClr>
              <a:buSzPts val="1100"/>
              <a:buFont typeface="Arial"/>
              <a:buNone/>
            </a:pPr>
            <a:r>
              <a:rPr lang="sv-SE" sz="1400" b="1">
                <a:solidFill>
                  <a:srgbClr val="0065B0"/>
                </a:solidFill>
                <a:latin typeface="Arial Black"/>
                <a:ea typeface="Arial Black"/>
                <a:cs typeface="Arial Black"/>
                <a:sym typeface="Arial Black"/>
              </a:rPr>
              <a:t>Inledning</a:t>
            </a:r>
            <a:endParaRPr sz="1400" b="1">
              <a:solidFill>
                <a:srgbClr val="0065B0"/>
              </a:solidFill>
              <a:latin typeface="Arial Black"/>
              <a:ea typeface="Arial Black"/>
              <a:cs typeface="Arial Black"/>
              <a:sym typeface="Arial Black"/>
            </a:endParaRPr>
          </a:p>
          <a:p>
            <a:pPr marL="0" lvl="0" indent="0" algn="l" rtl="0">
              <a:lnSpc>
                <a:spcPct val="115000"/>
              </a:lnSpc>
              <a:spcBef>
                <a:spcPts val="0"/>
              </a:spcBef>
              <a:spcAft>
                <a:spcPts val="0"/>
              </a:spcAft>
              <a:buClr>
                <a:schemeClr val="dk1"/>
              </a:buClr>
              <a:buSzPts val="1100"/>
              <a:buFont typeface="Arial"/>
              <a:buNone/>
            </a:pPr>
            <a:r>
              <a:rPr lang="sv-SE"/>
              <a:t>Samla ihop gruppen så alla ser varandra, en fördel kan vara att sitta i en ring.Gå igenom vad GUG står för. Inled med frågeställningen: </a:t>
            </a:r>
            <a:endParaRPr/>
          </a:p>
          <a:p>
            <a:pPr marL="0" lvl="0" indent="0" algn="l" rtl="0">
              <a:lnSpc>
                <a:spcPct val="115000"/>
              </a:lnSpc>
              <a:spcBef>
                <a:spcPts val="0"/>
              </a:spcBef>
              <a:spcAft>
                <a:spcPts val="0"/>
              </a:spcAft>
              <a:buClr>
                <a:schemeClr val="dk1"/>
              </a:buClr>
              <a:buSzPts val="1100"/>
              <a:buFont typeface="Arial"/>
              <a:buNone/>
            </a:pPr>
            <a:endParaRPr/>
          </a:p>
          <a:p>
            <a:pPr marL="457200" lvl="0" indent="-298450" algn="l" rtl="0">
              <a:lnSpc>
                <a:spcPct val="115000"/>
              </a:lnSpc>
              <a:spcBef>
                <a:spcPts val="0"/>
              </a:spcBef>
              <a:spcAft>
                <a:spcPts val="0"/>
              </a:spcAft>
              <a:buSzPts val="1100"/>
              <a:buChar char="-"/>
            </a:pPr>
            <a:r>
              <a:rPr lang="sv-SE" b="1" i="1"/>
              <a:t>Vad står GUG för? </a:t>
            </a:r>
            <a:endParaRPr b="1" i="1"/>
          </a:p>
          <a:p>
            <a:pPr marL="0" lvl="0" indent="0" algn="l" rtl="0">
              <a:lnSpc>
                <a:spcPct val="115000"/>
              </a:lnSpc>
              <a:spcBef>
                <a:spcPts val="0"/>
              </a:spcBef>
              <a:spcAft>
                <a:spcPts val="0"/>
              </a:spcAft>
              <a:buClr>
                <a:schemeClr val="dk1"/>
              </a:buClr>
              <a:buSzPts val="1100"/>
              <a:buFont typeface="Arial"/>
              <a:buNone/>
            </a:pPr>
            <a:endParaRPr/>
          </a:p>
          <a:p>
            <a:pPr marL="0" lvl="0" indent="0" algn="l" rtl="0">
              <a:lnSpc>
                <a:spcPct val="115000"/>
              </a:lnSpc>
              <a:spcBef>
                <a:spcPts val="0"/>
              </a:spcBef>
              <a:spcAft>
                <a:spcPts val="0"/>
              </a:spcAft>
              <a:buClr>
                <a:schemeClr val="dk1"/>
              </a:buClr>
              <a:buSzPts val="1100"/>
              <a:buFont typeface="Arial"/>
              <a:buNone/>
            </a:pPr>
            <a:r>
              <a:rPr lang="sv-SE"/>
              <a:t>Be gruppen prata med personen bredvid i cirka tre minuter. Låt alla som vill komma till tals med förslag på vad det kan vara. Förklara sedan vad orden står för. Låt därefter lärgruppen genomföra en lek du som ledare vet de tycker är rolig. Detta blir inledningen till dagens pass. Beskriv då för lärgruppen att temat för dagen är det första </a:t>
            </a:r>
            <a:r>
              <a:rPr lang="sv-SE" b="1"/>
              <a:t>G:et - GEMENSKAP.</a:t>
            </a:r>
            <a:endParaRPr b="1"/>
          </a:p>
          <a:p>
            <a:pPr marL="0" lvl="0" indent="0" algn="l" rtl="0">
              <a:lnSpc>
                <a:spcPct val="115000"/>
              </a:lnSpc>
              <a:spcBef>
                <a:spcPts val="0"/>
              </a:spcBef>
              <a:spcAft>
                <a:spcPts val="0"/>
              </a:spcAft>
              <a:buClr>
                <a:schemeClr val="dk1"/>
              </a:buClr>
              <a:buSzPts val="1100"/>
              <a:buFont typeface="Arial"/>
              <a:buNone/>
            </a:pPr>
            <a:endParaRPr b="1"/>
          </a:p>
          <a:p>
            <a:pPr marL="0" lvl="0" indent="0" algn="l" rtl="0">
              <a:lnSpc>
                <a:spcPct val="115000"/>
              </a:lnSpc>
              <a:spcBef>
                <a:spcPts val="0"/>
              </a:spcBef>
              <a:spcAft>
                <a:spcPts val="0"/>
              </a:spcAft>
              <a:buClr>
                <a:schemeClr val="dk1"/>
              </a:buClr>
              <a:buSzPts val="1100"/>
              <a:buFont typeface="Arial"/>
              <a:buNone/>
            </a:pPr>
            <a:r>
              <a:rPr lang="sv-SE" sz="1400" b="1">
                <a:solidFill>
                  <a:srgbClr val="0065B0"/>
                </a:solidFill>
                <a:latin typeface="Arial Black"/>
                <a:ea typeface="Arial Black"/>
                <a:cs typeface="Arial Black"/>
                <a:sym typeface="Arial Black"/>
              </a:rPr>
              <a:t>Frågeställning</a:t>
            </a:r>
            <a:endParaRPr sz="1400" b="1">
              <a:solidFill>
                <a:srgbClr val="0065B0"/>
              </a:solidFill>
              <a:latin typeface="Arial Black"/>
              <a:ea typeface="Arial Black"/>
              <a:cs typeface="Arial Black"/>
              <a:sym typeface="Arial Black"/>
            </a:endParaRPr>
          </a:p>
          <a:p>
            <a:pPr marL="0" lvl="0" indent="0" algn="l" rtl="0">
              <a:lnSpc>
                <a:spcPct val="115000"/>
              </a:lnSpc>
              <a:spcBef>
                <a:spcPts val="0"/>
              </a:spcBef>
              <a:spcAft>
                <a:spcPts val="0"/>
              </a:spcAft>
              <a:buClr>
                <a:schemeClr val="dk1"/>
              </a:buClr>
              <a:buSzPts val="1100"/>
              <a:buFont typeface="Arial"/>
              <a:buNone/>
            </a:pPr>
            <a:endParaRPr/>
          </a:p>
          <a:p>
            <a:pPr marL="0" lvl="0" indent="0" algn="l" rtl="0">
              <a:lnSpc>
                <a:spcPct val="115000"/>
              </a:lnSpc>
              <a:spcBef>
                <a:spcPts val="0"/>
              </a:spcBef>
              <a:spcAft>
                <a:spcPts val="0"/>
              </a:spcAft>
              <a:buClr>
                <a:schemeClr val="dk1"/>
              </a:buClr>
              <a:buSzPts val="1100"/>
              <a:buFont typeface="Arial"/>
              <a:buNone/>
            </a:pPr>
            <a:r>
              <a:rPr lang="sv-SE"/>
              <a:t>Samla ihop gruppen och beskriv reglerna som gäller under träffen. Detta kan vara att vi respekterar och lyssnar på varandra samt låter varandra tala till punkt. Detta gäller både alla i lärgruppen och ledare. Dela därefter in lärgruppen i mindre grupper och utse en ledare i varje grupp som låter alla komma till tals. Har ni flera ledare exempelvis föräldrar på plats kan de vara ledare i varje grupp.</a:t>
            </a:r>
            <a:endParaRPr/>
          </a:p>
          <a:p>
            <a:pPr marL="0" lvl="0" indent="0" algn="l" rtl="0">
              <a:lnSpc>
                <a:spcPct val="115000"/>
              </a:lnSpc>
              <a:spcBef>
                <a:spcPts val="0"/>
              </a:spcBef>
              <a:spcAft>
                <a:spcPts val="0"/>
              </a:spcAft>
              <a:buClr>
                <a:schemeClr val="dk1"/>
              </a:buClr>
              <a:buSzPts val="1100"/>
              <a:buFont typeface="Arial"/>
              <a:buNone/>
            </a:pPr>
            <a:endParaRPr b="1" i="1"/>
          </a:p>
          <a:p>
            <a:pPr marL="457200" lvl="0" indent="-298450" algn="l" rtl="0">
              <a:lnSpc>
                <a:spcPct val="115000"/>
              </a:lnSpc>
              <a:spcBef>
                <a:spcPts val="0"/>
              </a:spcBef>
              <a:spcAft>
                <a:spcPts val="0"/>
              </a:spcAft>
              <a:buSzPts val="1100"/>
              <a:buChar char="●"/>
            </a:pPr>
            <a:r>
              <a:rPr lang="sv-SE"/>
              <a:t>Vad är gemenskap? </a:t>
            </a:r>
            <a:endParaRPr/>
          </a:p>
          <a:p>
            <a:pPr marL="457200" lvl="0" indent="-298450" algn="l" rtl="0">
              <a:lnSpc>
                <a:spcPct val="115000"/>
              </a:lnSpc>
              <a:spcBef>
                <a:spcPts val="0"/>
              </a:spcBef>
              <a:spcAft>
                <a:spcPts val="0"/>
              </a:spcAft>
              <a:buSzPts val="1100"/>
              <a:buChar char="●"/>
            </a:pPr>
            <a:r>
              <a:rPr lang="sv-SE"/>
              <a:t>Har du en upplevelse när du upplevt gemenskap ?</a:t>
            </a:r>
            <a:endParaRPr/>
          </a:p>
          <a:p>
            <a:pPr marL="457200" lvl="0" indent="-298450" algn="l" rtl="0">
              <a:lnSpc>
                <a:spcPct val="115000"/>
              </a:lnSpc>
              <a:spcBef>
                <a:spcPts val="0"/>
              </a:spcBef>
              <a:spcAft>
                <a:spcPts val="0"/>
              </a:spcAft>
              <a:buSzPts val="1100"/>
              <a:buChar char="●"/>
            </a:pPr>
            <a:r>
              <a:rPr lang="sv-SE"/>
              <a:t>Hur kan du skapa gemenskap i laget?</a:t>
            </a:r>
            <a:endParaRPr/>
          </a:p>
          <a:p>
            <a:pPr marL="457200" lvl="0" indent="-298450" algn="l" rtl="0">
              <a:lnSpc>
                <a:spcPct val="115000"/>
              </a:lnSpc>
              <a:spcBef>
                <a:spcPts val="0"/>
              </a:spcBef>
              <a:spcAft>
                <a:spcPts val="0"/>
              </a:spcAft>
              <a:buSzPts val="1100"/>
              <a:buChar char="●"/>
            </a:pPr>
            <a:r>
              <a:rPr lang="sv-SE"/>
              <a:t>Vad kan göra att någon inte känner en gemenskap?</a:t>
            </a:r>
            <a:endParaRPr/>
          </a:p>
          <a:p>
            <a:pPr marL="0" lvl="0" indent="0" algn="l" rtl="0">
              <a:lnSpc>
                <a:spcPct val="115000"/>
              </a:lnSpc>
              <a:spcBef>
                <a:spcPts val="0"/>
              </a:spcBef>
              <a:spcAft>
                <a:spcPts val="0"/>
              </a:spcAft>
              <a:buClr>
                <a:schemeClr val="dk1"/>
              </a:buClr>
              <a:buSzPts val="1100"/>
              <a:buFont typeface="Arial"/>
              <a:buNone/>
            </a:pPr>
            <a:endParaRPr b="1"/>
          </a:p>
          <a:p>
            <a:pPr marL="0" lvl="0" indent="0" algn="l" rtl="0">
              <a:lnSpc>
                <a:spcPct val="115000"/>
              </a:lnSpc>
              <a:spcBef>
                <a:spcPts val="0"/>
              </a:spcBef>
              <a:spcAft>
                <a:spcPts val="0"/>
              </a:spcAft>
              <a:buClr>
                <a:schemeClr val="dk1"/>
              </a:buClr>
              <a:buSzPts val="1100"/>
              <a:buFont typeface="Arial"/>
              <a:buNone/>
            </a:pPr>
            <a:endParaRPr b="1"/>
          </a:p>
          <a:p>
            <a:pPr marL="0" lvl="0" indent="0" algn="l" rtl="0">
              <a:lnSpc>
                <a:spcPct val="115000"/>
              </a:lnSpc>
              <a:spcBef>
                <a:spcPts val="0"/>
              </a:spcBef>
              <a:spcAft>
                <a:spcPts val="0"/>
              </a:spcAft>
              <a:buClr>
                <a:schemeClr val="dk1"/>
              </a:buClr>
              <a:buSzPts val="1100"/>
              <a:buFont typeface="Arial"/>
              <a:buNone/>
            </a:pPr>
            <a:endParaRPr b="1"/>
          </a:p>
          <a:p>
            <a:pPr marL="0" lvl="0" indent="0" algn="l" rtl="0">
              <a:lnSpc>
                <a:spcPct val="115000"/>
              </a:lnSpc>
              <a:spcBef>
                <a:spcPts val="0"/>
              </a:spcBef>
              <a:spcAft>
                <a:spcPts val="0"/>
              </a:spcAft>
              <a:buClr>
                <a:schemeClr val="dk1"/>
              </a:buClr>
              <a:buSzPts val="1100"/>
              <a:buFont typeface="Arial"/>
              <a:buNone/>
            </a:pPr>
            <a:r>
              <a:rPr lang="sv-SE" sz="1400" b="1">
                <a:solidFill>
                  <a:srgbClr val="0065B0"/>
                </a:solidFill>
                <a:latin typeface="Arial Black"/>
                <a:ea typeface="Arial Black"/>
                <a:cs typeface="Arial Black"/>
                <a:sym typeface="Arial Black"/>
              </a:rPr>
              <a:t>Avslutning</a:t>
            </a:r>
            <a:endParaRPr sz="1400" b="1">
              <a:solidFill>
                <a:srgbClr val="0065B0"/>
              </a:solidFill>
              <a:latin typeface="Arial Black"/>
              <a:ea typeface="Arial Black"/>
              <a:cs typeface="Arial Black"/>
              <a:sym typeface="Arial Black"/>
            </a:endParaRPr>
          </a:p>
          <a:p>
            <a:pPr marL="0" lvl="0" indent="0" algn="l" rtl="0">
              <a:lnSpc>
                <a:spcPct val="115000"/>
              </a:lnSpc>
              <a:spcBef>
                <a:spcPts val="0"/>
              </a:spcBef>
              <a:spcAft>
                <a:spcPts val="0"/>
              </a:spcAft>
              <a:buClr>
                <a:schemeClr val="dk1"/>
              </a:buClr>
              <a:buSzPts val="1100"/>
              <a:buFont typeface="Arial"/>
              <a:buNone/>
            </a:pPr>
            <a:r>
              <a:rPr lang="sv-SE"/>
              <a:t>Avsluta träffen med att återkoppla till vad ni gjort och kommit fram till. Kolla om någon har något mer att tillägga. Eftersom detta är den sista träffen för temat GUG behöver det därför göras en avslutning med hela värdegrunden.</a:t>
            </a:r>
            <a:endParaRPr/>
          </a:p>
          <a:p>
            <a:pPr marL="0" lvl="0" indent="0" algn="l" rtl="0">
              <a:lnSpc>
                <a:spcPct val="115000"/>
              </a:lnSpc>
              <a:spcBef>
                <a:spcPts val="0"/>
              </a:spcBef>
              <a:spcAft>
                <a:spcPts val="0"/>
              </a:spcAft>
              <a:buClr>
                <a:schemeClr val="dk1"/>
              </a:buClr>
              <a:buSzPts val="1100"/>
              <a:buFont typeface="Arial"/>
              <a:buNone/>
            </a:pPr>
            <a:endParaRPr/>
          </a:p>
          <a:p>
            <a:pPr marL="0" lvl="0" indent="0" algn="l" rtl="0">
              <a:lnSpc>
                <a:spcPct val="115000"/>
              </a:lnSpc>
              <a:spcBef>
                <a:spcPts val="0"/>
              </a:spcBef>
              <a:spcAft>
                <a:spcPts val="0"/>
              </a:spcAft>
              <a:buClr>
                <a:schemeClr val="dk1"/>
              </a:buClr>
              <a:buSzPts val="1100"/>
              <a:buFont typeface="Arial"/>
              <a:buNone/>
            </a:pPr>
            <a:r>
              <a:rPr lang="sv-SE" sz="1400" b="1">
                <a:solidFill>
                  <a:srgbClr val="0065B0"/>
                </a:solidFill>
                <a:latin typeface="Arial Black"/>
                <a:ea typeface="Arial Black"/>
                <a:cs typeface="Arial Black"/>
                <a:sym typeface="Arial Black"/>
              </a:rPr>
              <a:t>Avslutande frågeställningar</a:t>
            </a:r>
            <a:endParaRPr sz="1400" b="1">
              <a:solidFill>
                <a:srgbClr val="0065B0"/>
              </a:solidFill>
              <a:latin typeface="Arial Black"/>
              <a:ea typeface="Arial Black"/>
              <a:cs typeface="Arial Black"/>
              <a:sym typeface="Arial Black"/>
            </a:endParaRPr>
          </a:p>
          <a:p>
            <a:pPr marL="457200" lvl="0" indent="-298450" algn="l" rtl="0">
              <a:lnSpc>
                <a:spcPct val="115000"/>
              </a:lnSpc>
              <a:spcBef>
                <a:spcPts val="0"/>
              </a:spcBef>
              <a:spcAft>
                <a:spcPts val="0"/>
              </a:spcAft>
              <a:buSzPts val="1100"/>
              <a:buChar char="●"/>
            </a:pPr>
            <a:r>
              <a:rPr lang="sv-SE"/>
              <a:t>Vad står GUG för?</a:t>
            </a:r>
            <a:endParaRPr/>
          </a:p>
          <a:p>
            <a:pPr marL="457200" lvl="0" indent="-298450" algn="l" rtl="0">
              <a:lnSpc>
                <a:spcPct val="115000"/>
              </a:lnSpc>
              <a:spcBef>
                <a:spcPts val="0"/>
              </a:spcBef>
              <a:spcAft>
                <a:spcPts val="0"/>
              </a:spcAft>
              <a:buSzPts val="1100"/>
              <a:buChar char="●"/>
            </a:pPr>
            <a:r>
              <a:rPr lang="sv-SE"/>
              <a:t>Hur hänger glädje, upplevelser och gemenskap ihop?</a:t>
            </a:r>
            <a:endParaRPr/>
          </a:p>
          <a:p>
            <a:pPr marL="457200" lvl="0" indent="-298450" algn="l" rtl="0">
              <a:lnSpc>
                <a:spcPct val="115000"/>
              </a:lnSpc>
              <a:spcBef>
                <a:spcPts val="0"/>
              </a:spcBef>
              <a:spcAft>
                <a:spcPts val="0"/>
              </a:spcAft>
              <a:buSzPts val="1100"/>
              <a:buChar char="●"/>
            </a:pPr>
            <a:r>
              <a:rPr lang="sv-SE"/>
              <a:t>Hur ska ni göra för att laget ska kännas som GUG?</a:t>
            </a:r>
            <a:endParaRPr b="1"/>
          </a:p>
          <a:p>
            <a:pPr marL="12700" lvl="1" indent="0" algn="l" rtl="0">
              <a:lnSpc>
                <a:spcPct val="110000"/>
              </a:lnSpc>
              <a:spcBef>
                <a:spcPts val="600"/>
              </a:spcBef>
              <a:spcAft>
                <a:spcPts val="0"/>
              </a:spcAft>
              <a:buClr>
                <a:srgbClr val="0065B0"/>
              </a:buClr>
              <a:buSzPts val="1400"/>
              <a:buNone/>
            </a:pPr>
            <a:endParaRPr>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a:p>
          <a:p>
            <a:pPr marL="0" lvl="0" indent="0" algn="l" rtl="0">
              <a:lnSpc>
                <a:spcPct val="110000"/>
              </a:lnSpc>
              <a:spcBef>
                <a:spcPts val="600"/>
              </a:spcBef>
              <a:spcAft>
                <a:spcPts val="0"/>
              </a:spcAft>
              <a:buClr>
                <a:schemeClr val="dk1"/>
              </a:buClr>
              <a:buSzPts val="1100"/>
              <a:buFont typeface="Arial"/>
              <a:buNone/>
            </a:pPr>
            <a:endParaRPr/>
          </a:p>
          <a:p>
            <a:pPr marL="0" lvl="0" indent="0" algn="l" rtl="0">
              <a:lnSpc>
                <a:spcPct val="110000"/>
              </a:lnSpc>
              <a:spcBef>
                <a:spcPts val="600"/>
              </a:spcBef>
              <a:spcAft>
                <a:spcPts val="0"/>
              </a:spcAft>
              <a:buClr>
                <a:schemeClr val="dk1"/>
              </a:buClr>
              <a:buSzPts val="1100"/>
              <a:buFont typeface="Arial"/>
              <a:buNone/>
            </a:pPr>
            <a:endParaRPr/>
          </a:p>
        </p:txBody>
      </p:sp>
      <p:pic>
        <p:nvPicPr>
          <p:cNvPr id="71" name="Google Shape;71;g2f75929b624_0_88"/>
          <p:cNvPicPr preferRelativeResize="0"/>
          <p:nvPr/>
        </p:nvPicPr>
        <p:blipFill rotWithShape="1">
          <a:blip r:embed="rId4">
            <a:alphaModFix/>
          </a:blip>
          <a:srcRect/>
          <a:stretch/>
        </p:blipFill>
        <p:spPr>
          <a:xfrm>
            <a:off x="6313875" y="206898"/>
            <a:ext cx="937587" cy="879321"/>
          </a:xfrm>
          <a:prstGeom prst="rect">
            <a:avLst/>
          </a:prstGeom>
          <a:noFill/>
          <a:ln>
            <a:noFill/>
          </a:ln>
        </p:spPr>
      </p:pic>
      <p:pic>
        <p:nvPicPr>
          <p:cNvPr id="72" name="Google Shape;72;g2f75929b624_0_88"/>
          <p:cNvPicPr preferRelativeResize="0"/>
          <p:nvPr/>
        </p:nvPicPr>
        <p:blipFill>
          <a:blip r:embed="rId5">
            <a:alphaModFix/>
          </a:blip>
          <a:stretch>
            <a:fillRect/>
          </a:stretch>
        </p:blipFill>
        <p:spPr>
          <a:xfrm>
            <a:off x="6255348" y="1231325"/>
            <a:ext cx="1054625" cy="1054625"/>
          </a:xfrm>
          <a:prstGeom prst="rect">
            <a:avLst/>
          </a:prstGeom>
          <a:noFill/>
          <a:ln>
            <a:noFill/>
          </a:ln>
        </p:spPr>
      </p:pic>
    </p:spTree>
  </p:cSld>
  <p:clrMapOvr>
    <a:masterClrMapping/>
  </p:clrMapOvr>
</p:sld>
</file>

<file path=ppt/theme/theme1.xml><?xml version="1.0" encoding="utf-8"?>
<a:theme xmlns:a="http://schemas.openxmlformats.org/drawingml/2006/main" name="Office-tema">
  <a:themeElements>
    <a:clrScheme name="Egen 10">
      <a:dk1>
        <a:srgbClr val="000000"/>
      </a:dk1>
      <a:lt1>
        <a:srgbClr val="FFFFFF"/>
      </a:lt1>
      <a:dk2>
        <a:srgbClr val="44546A"/>
      </a:dk2>
      <a:lt2>
        <a:srgbClr val="E7E6E6"/>
      </a:lt2>
      <a:accent1>
        <a:srgbClr val="00B1EB"/>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Egen 10">
      <a:dk1>
        <a:srgbClr val="000000"/>
      </a:dk1>
      <a:lt1>
        <a:srgbClr val="FFFFFF"/>
      </a:lt1>
      <a:dk2>
        <a:srgbClr val="44546A"/>
      </a:dk2>
      <a:lt2>
        <a:srgbClr val="E7E6E6"/>
      </a:lt2>
      <a:accent1>
        <a:srgbClr val="00B1EB"/>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E600A9E2824C44BBD08C455BE0CBFC9" ma:contentTypeVersion="19" ma:contentTypeDescription="Skapa ett nytt dokument." ma:contentTypeScope="" ma:versionID="a36644048a15ec4dc5ef14d50de5093e">
  <xsd:schema xmlns:xsd="http://www.w3.org/2001/XMLSchema" xmlns:xs="http://www.w3.org/2001/XMLSchema" xmlns:p="http://schemas.microsoft.com/office/2006/metadata/properties" xmlns:ns2="29897d89-7987-4e5a-9500-ad70803f94e3" xmlns:ns3="26fdf2fc-e934-472e-9a20-1f239de656b7" targetNamespace="http://schemas.microsoft.com/office/2006/metadata/properties" ma:root="true" ma:fieldsID="8988d720aba0e2ff38c0915ceb2680fe" ns2:_="" ns3:_="">
    <xsd:import namespace="29897d89-7987-4e5a-9500-ad70803f94e3"/>
    <xsd:import namespace="26fdf2fc-e934-472e-9a20-1f239de656b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897d89-7987-4e5a-9500-ad70803f94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569f3a60-3ad3-4329-af7f-6cf4f85e1abb"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fdf2fc-e934-472e-9a20-1f239de656b7" elementFormDefault="qualified">
    <xsd:import namespace="http://schemas.microsoft.com/office/2006/documentManagement/types"/>
    <xsd:import namespace="http://schemas.microsoft.com/office/infopath/2007/PartnerControls"/>
    <xsd:element name="SharedWithUsers" ma:index="14"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c9141eb4-a8dc-47ec-872c-4ed3f02a420d}" ma:internalName="TaxCatchAll" ma:showField="CatchAllData" ma:web="26fdf2fc-e934-472e-9a20-1f239de656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6fdf2fc-e934-472e-9a20-1f239de656b7" xsi:nil="true"/>
    <lcf76f155ced4ddcb4097134ff3c332f xmlns="29897d89-7987-4e5a-9500-ad70803f94e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F09BA9F-4232-4A55-AF9D-41E678CD08BA}"/>
</file>

<file path=customXml/itemProps2.xml><?xml version="1.0" encoding="utf-8"?>
<ds:datastoreItem xmlns:ds="http://schemas.openxmlformats.org/officeDocument/2006/customXml" ds:itemID="{FC220894-1C52-45BD-8DA4-1A59E9F913C8}"/>
</file>

<file path=customXml/itemProps3.xml><?xml version="1.0" encoding="utf-8"?>
<ds:datastoreItem xmlns:ds="http://schemas.openxmlformats.org/officeDocument/2006/customXml" ds:itemID="{1678D170-9A60-45CC-8FE7-94D1032E5F79}"/>
</file>

<file path=docProps/app.xml><?xml version="1.0" encoding="utf-8"?>
<Properties xmlns="http://schemas.openxmlformats.org/officeDocument/2006/extended-properties" xmlns:vt="http://schemas.openxmlformats.org/officeDocument/2006/docPropsVTypes">
  <TotalTime>0</TotalTime>
  <Words>1315</Words>
  <Application>Microsoft Office PowerPoint</Application>
  <PresentationFormat>Anpassad</PresentationFormat>
  <Paragraphs>97</Paragraphs>
  <Slides>4</Slides>
  <Notes>4</Notes>
  <HiddenSlides>0</HiddenSlides>
  <MMClips>0</MMClips>
  <ScaleCrop>false</ScaleCrop>
  <HeadingPairs>
    <vt:vector size="6" baseType="variant">
      <vt:variant>
        <vt:lpstr>Använt teckensnitt</vt:lpstr>
      </vt:variant>
      <vt:variant>
        <vt:i4>4</vt:i4>
      </vt:variant>
      <vt:variant>
        <vt:lpstr>Tema</vt:lpstr>
      </vt:variant>
      <vt:variant>
        <vt:i4>2</vt:i4>
      </vt:variant>
      <vt:variant>
        <vt:lpstr>Bildrubriker</vt:lpstr>
      </vt:variant>
      <vt:variant>
        <vt:i4>4</vt:i4>
      </vt:variant>
    </vt:vector>
  </HeadingPairs>
  <TitlesOfParts>
    <vt:vector size="10" baseType="lpstr">
      <vt:lpstr>Arial Black</vt:lpstr>
      <vt:lpstr>Proxima Nova</vt:lpstr>
      <vt:lpstr>Calibri</vt:lpstr>
      <vt:lpstr>Arial</vt:lpstr>
      <vt:lpstr>Office-tema</vt:lpstr>
      <vt:lpstr>Office-tema</vt:lpstr>
      <vt:lpstr>Information</vt:lpstr>
      <vt:lpstr>GLÄDJE</vt:lpstr>
      <vt:lpstr>UPPLEVELSE</vt:lpstr>
      <vt:lpstr>GEMENSKAP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Tor Widerberg (RF)</dc:creator>
  <cp:lastModifiedBy>Lucas Forsberg (RF-SISU Örebro län)</cp:lastModifiedBy>
  <cp:revision>1</cp:revision>
  <dcterms:created xsi:type="dcterms:W3CDTF">2018-11-13T14:50:57Z</dcterms:created>
  <dcterms:modified xsi:type="dcterms:W3CDTF">2024-12-13T10:20:02Z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0x0101000E600A9E2824C44BBD08C455BE0CBFC9</vt:lpwstr>
  </property>
  <property fmtid="{D5CDD505-2E9C-101B-9397-08002B2CF9AE}" pid="3" name="MediaServiceImageTags">
    <vt:lpwstr/>
  </property>
</Properties>
</file>