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Lst>
  <p:notesMasterIdLst>
    <p:notesMasterId r:id="rId7"/>
  </p:notesMasterIdLst>
  <p:sldIdLst>
    <p:sldId id="256" r:id="rId3"/>
    <p:sldId id="257" r:id="rId4"/>
    <p:sldId id="258" r:id="rId5"/>
    <p:sldId id="259" r:id="rId6"/>
  </p:sldIdLst>
  <p:sldSz cx="7559675" cy="10691813"/>
  <p:notesSz cx="6858000" cy="9144000"/>
  <p:embeddedFontLst>
    <p:embeddedFont>
      <p:font typeface="Arial Black" panose="020B0A04020102020204" pitchFamily="34" charset="0"/>
      <p:regular r:id="rId8"/>
      <p:bold r:id="rId9"/>
    </p:embeddedFont>
    <p:embeddedFont>
      <p:font typeface="Proxima Nova" panose="020B060402020202020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i0t0TfZDjOtcV8U/olreG+6O2EI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slideMaster" Target="slideMasters/slideMaster2.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24" Type="http://schemas.openxmlformats.org/officeDocument/2006/relationships/customXml" Target="../customXml/item3.xml"/><Relationship Id="rId5" Type="http://schemas.openxmlformats.org/officeDocument/2006/relationships/slide" Target="slides/slide3.xml"/><Relationship Id="rId23" Type="http://schemas.openxmlformats.org/officeDocument/2006/relationships/customXml" Target="../customXml/item2.xml"/><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font" Target="fonts/font2.fntdata"/><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6AFA8ADA-38C0-4CA8-8072-302355A75EAD}"/>
    <pc:docChg chg="undo custSel addSld delSld modSld addMainMaster delMainMaster">
      <pc:chgData name="Lucas Forsberg (RF-SISU Örebro län)" userId="8389ac24-e803-46d6-a11c-cba2dd639827" providerId="ADAL" clId="{6AFA8ADA-38C0-4CA8-8072-302355A75EAD}" dt="2024-12-13T10:13:39.152" v="292" actId="20577"/>
      <pc:docMkLst>
        <pc:docMk/>
      </pc:docMkLst>
      <pc:sldChg chg="modSp add del mod">
        <pc:chgData name="Lucas Forsberg (RF-SISU Örebro län)" userId="8389ac24-e803-46d6-a11c-cba2dd639827" providerId="ADAL" clId="{6AFA8ADA-38C0-4CA8-8072-302355A75EAD}" dt="2024-12-13T10:13:39.152" v="292" actId="20577"/>
        <pc:sldMkLst>
          <pc:docMk/>
          <pc:sldMk cId="0" sldId="256"/>
        </pc:sldMkLst>
        <pc:spChg chg="mod">
          <ac:chgData name="Lucas Forsberg (RF-SISU Örebro län)" userId="8389ac24-e803-46d6-a11c-cba2dd639827" providerId="ADAL" clId="{6AFA8ADA-38C0-4CA8-8072-302355A75EAD}" dt="2024-12-13T10:13:39.152" v="292" actId="20577"/>
          <ac:spMkLst>
            <pc:docMk/>
            <pc:sldMk cId="0" sldId="256"/>
            <ac:spMk id="36" creationId="{00000000-0000-0000-0000-000000000000}"/>
          </ac:spMkLst>
        </pc:spChg>
        <pc:spChg chg="mod">
          <ac:chgData name="Lucas Forsberg (RF-SISU Örebro län)" userId="8389ac24-e803-46d6-a11c-cba2dd639827" providerId="ADAL" clId="{6AFA8ADA-38C0-4CA8-8072-302355A75EAD}" dt="2024-12-13T09:35:53.654" v="262" actId="20577"/>
          <ac:spMkLst>
            <pc:docMk/>
            <pc:sldMk cId="0" sldId="256"/>
            <ac:spMk id="37" creationId="{00000000-0000-0000-0000-000000000000}"/>
          </ac:spMkLst>
        </pc:spChg>
      </pc:sldChg>
      <pc:sldChg chg="modSp mod">
        <pc:chgData name="Lucas Forsberg (RF-SISU Örebro län)" userId="8389ac24-e803-46d6-a11c-cba2dd639827" providerId="ADAL" clId="{6AFA8ADA-38C0-4CA8-8072-302355A75EAD}" dt="2024-12-13T09:32:13.666" v="216" actId="20577"/>
        <pc:sldMkLst>
          <pc:docMk/>
          <pc:sldMk cId="0" sldId="257"/>
        </pc:sldMkLst>
        <pc:spChg chg="mod">
          <ac:chgData name="Lucas Forsberg (RF-SISU Örebro län)" userId="8389ac24-e803-46d6-a11c-cba2dd639827" providerId="ADAL" clId="{6AFA8ADA-38C0-4CA8-8072-302355A75EAD}" dt="2024-12-13T09:32:13.666" v="216" actId="20577"/>
          <ac:spMkLst>
            <pc:docMk/>
            <pc:sldMk cId="0" sldId="257"/>
            <ac:spMk id="48" creationId="{00000000-0000-0000-0000-000000000000}"/>
          </ac:spMkLst>
        </pc:spChg>
      </pc:sldChg>
      <pc:sldChg chg="modSp mod">
        <pc:chgData name="Lucas Forsberg (RF-SISU Örebro län)" userId="8389ac24-e803-46d6-a11c-cba2dd639827" providerId="ADAL" clId="{6AFA8ADA-38C0-4CA8-8072-302355A75EAD}" dt="2024-12-13T09:34:38.194" v="250" actId="1076"/>
        <pc:sldMkLst>
          <pc:docMk/>
          <pc:sldMk cId="0" sldId="258"/>
        </pc:sldMkLst>
        <pc:spChg chg="mod">
          <ac:chgData name="Lucas Forsberg (RF-SISU Örebro län)" userId="8389ac24-e803-46d6-a11c-cba2dd639827" providerId="ADAL" clId="{6AFA8ADA-38C0-4CA8-8072-302355A75EAD}" dt="2024-12-13T09:34:38.194" v="250" actId="1076"/>
          <ac:spMkLst>
            <pc:docMk/>
            <pc:sldMk cId="0" sldId="258"/>
            <ac:spMk id="59" creationId="{00000000-0000-0000-0000-000000000000}"/>
          </ac:spMkLst>
        </pc:spChg>
      </pc:sldChg>
      <pc:sldChg chg="modSp mod">
        <pc:chgData name="Lucas Forsberg (RF-SISU Örebro län)" userId="8389ac24-e803-46d6-a11c-cba2dd639827" providerId="ADAL" clId="{6AFA8ADA-38C0-4CA8-8072-302355A75EAD}" dt="2024-12-13T09:35:19.271" v="254"/>
        <pc:sldMkLst>
          <pc:docMk/>
          <pc:sldMk cId="0" sldId="259"/>
        </pc:sldMkLst>
        <pc:spChg chg="mod">
          <ac:chgData name="Lucas Forsberg (RF-SISU Örebro län)" userId="8389ac24-e803-46d6-a11c-cba2dd639827" providerId="ADAL" clId="{6AFA8ADA-38C0-4CA8-8072-302355A75EAD}" dt="2024-12-13T09:35:19.271" v="254"/>
          <ac:spMkLst>
            <pc:docMk/>
            <pc:sldMk cId="0" sldId="259"/>
            <ac:spMk id="70" creationId="{00000000-0000-0000-0000-000000000000}"/>
          </ac:spMkLst>
        </pc:spChg>
      </pc:sldChg>
      <pc:sldMasterChg chg="add del addSldLayout delSldLayout">
        <pc:chgData name="Lucas Forsberg (RF-SISU Örebro län)" userId="8389ac24-e803-46d6-a11c-cba2dd639827" providerId="ADAL" clId="{6AFA8ADA-38C0-4CA8-8072-302355A75EAD}" dt="2024-12-13T09:35:40.663" v="256" actId="47"/>
        <pc:sldMasterMkLst>
          <pc:docMk/>
          <pc:sldMasterMk cId="0" sldId="2147483648"/>
        </pc:sldMasterMkLst>
        <pc:sldLayoutChg chg="add del">
          <pc:chgData name="Lucas Forsberg (RF-SISU Örebro län)" userId="8389ac24-e803-46d6-a11c-cba2dd639827" providerId="ADAL" clId="{6AFA8ADA-38C0-4CA8-8072-302355A75EAD}" dt="2024-12-13T09:35:40.663" v="256" actId="47"/>
          <pc:sldLayoutMkLst>
            <pc:docMk/>
            <pc:sldMasterMk cId="0" sldId="2147483648"/>
            <pc:sldLayoutMk cId="0" sldId="2147483649"/>
          </pc:sldLayoutMkLst>
        </pc:sldLayoutChg>
        <pc:sldLayoutChg chg="add del">
          <pc:chgData name="Lucas Forsberg (RF-SISU Örebro län)" userId="8389ac24-e803-46d6-a11c-cba2dd639827" providerId="ADAL" clId="{6AFA8ADA-38C0-4CA8-8072-302355A75EAD}" dt="2024-12-13T09:35:40.663" v="256"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2f65e4604c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 name="Google Shape;31;g2f65e4604c5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2f65e4604c5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 name="Google Shape;42;g2f65e4604c5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2f65e4604c5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 name="Google Shape;53;g2f65e4604c5_0_88: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f65e4604c5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 name="Google Shape;64;g2f65e4604c5_0_11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18"/>
        <p:cNvGrpSpPr/>
        <p:nvPr/>
      </p:nvGrpSpPr>
      <p:grpSpPr>
        <a:xfrm>
          <a:off x="0" y="0"/>
          <a:ext cx="0" cy="0"/>
          <a:chOff x="0" y="0"/>
          <a:chExt cx="0" cy="0"/>
        </a:xfrm>
      </p:grpSpPr>
      <p:sp>
        <p:nvSpPr>
          <p:cNvPr id="19" name="Google Shape;19;g2f65e4604c5_0_77"/>
          <p:cNvSpPr>
            <a:spLocks noGrp="1"/>
          </p:cNvSpPr>
          <p:nvPr>
            <p:ph type="pic" idx="2"/>
          </p:nvPr>
        </p:nvSpPr>
        <p:spPr>
          <a:xfrm>
            <a:off x="-1" y="1"/>
            <a:ext cx="7559700" cy="3319800"/>
          </a:xfrm>
          <a:prstGeom prst="rect">
            <a:avLst/>
          </a:prstGeom>
          <a:noFill/>
          <a:ln>
            <a:noFill/>
          </a:ln>
        </p:spPr>
      </p:sp>
      <p:sp>
        <p:nvSpPr>
          <p:cNvPr id="20" name="Google Shape;20;g2f65e4604c5_0_77"/>
          <p:cNvSpPr txBox="1">
            <a:spLocks noGrp="1"/>
          </p:cNvSpPr>
          <p:nvPr>
            <p:ph type="ctrTitle"/>
          </p:nvPr>
        </p:nvSpPr>
        <p:spPr>
          <a:xfrm>
            <a:off x="482453" y="2049524"/>
            <a:ext cx="6060000" cy="729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1" name="Google Shape;21;g2f65e4604c5_0_77"/>
          <p:cNvSpPr txBox="1">
            <a:spLocks noGrp="1"/>
          </p:cNvSpPr>
          <p:nvPr>
            <p:ph type="body" idx="1"/>
          </p:nvPr>
        </p:nvSpPr>
        <p:spPr>
          <a:xfrm>
            <a:off x="482453" y="3718599"/>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2" name="Google Shape;22;g2f65e4604c5_0_77"/>
          <p:cNvSpPr txBox="1">
            <a:spLocks noGrp="1"/>
          </p:cNvSpPr>
          <p:nvPr>
            <p:ph type="body" idx="3"/>
          </p:nvPr>
        </p:nvSpPr>
        <p:spPr>
          <a:xfrm>
            <a:off x="482453" y="1747032"/>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23" name="Google Shape;23;g2f65e4604c5_0_77"/>
          <p:cNvPicPr preferRelativeResize="0"/>
          <p:nvPr/>
        </p:nvPicPr>
        <p:blipFill rotWithShape="1">
          <a:blip r:embed="rId2">
            <a:alphaModFix/>
          </a:blip>
          <a:srcRect/>
          <a:stretch/>
        </p:blipFill>
        <p:spPr>
          <a:xfrm>
            <a:off x="6055112" y="402809"/>
            <a:ext cx="937587" cy="87932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24"/>
        <p:cNvGrpSpPr/>
        <p:nvPr/>
      </p:nvGrpSpPr>
      <p:grpSpPr>
        <a:xfrm>
          <a:off x="0" y="0"/>
          <a:ext cx="0" cy="0"/>
          <a:chOff x="0" y="0"/>
          <a:chExt cx="0" cy="0"/>
        </a:xfrm>
      </p:grpSpPr>
      <p:sp>
        <p:nvSpPr>
          <p:cNvPr id="25" name="Google Shape;25;g2f65e4604c5_0_83"/>
          <p:cNvSpPr txBox="1">
            <a:spLocks noGrp="1"/>
          </p:cNvSpPr>
          <p:nvPr>
            <p:ph type="body" idx="1"/>
          </p:nvPr>
        </p:nvSpPr>
        <p:spPr>
          <a:xfrm>
            <a:off x="842670" y="1958813"/>
            <a:ext cx="3090600" cy="3582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6" name="Google Shape;26;g2f65e4604c5_0_83"/>
          <p:cNvSpPr txBox="1">
            <a:spLocks noGrp="1"/>
          </p:cNvSpPr>
          <p:nvPr>
            <p:ph type="body" idx="2"/>
          </p:nvPr>
        </p:nvSpPr>
        <p:spPr>
          <a:xfrm>
            <a:off x="842670" y="2533175"/>
            <a:ext cx="6060000" cy="472800"/>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7" name="Google Shape;27;g2f65e4604c5_0_83"/>
          <p:cNvSpPr/>
          <p:nvPr/>
        </p:nvSpPr>
        <p:spPr>
          <a:xfrm>
            <a:off x="-1" y="0"/>
            <a:ext cx="469800" cy="10691700"/>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 name="Google Shape;28;g2f65e4604c5_0_83"/>
          <p:cNvPicPr preferRelativeResize="0"/>
          <p:nvPr/>
        </p:nvPicPr>
        <p:blipFill rotWithShape="1">
          <a:blip r:embed="rId2">
            <a:alphaModFix/>
          </a:blip>
          <a:srcRect l="10348" t="44419" r="2246" b="44459"/>
          <a:stretch/>
        </p:blipFill>
        <p:spPr>
          <a:xfrm rot="-5400000">
            <a:off x="-5267591" y="5267593"/>
            <a:ext cx="11004883" cy="46970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youtube.com/watch?v=QSV4KQ02ej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rf.se/contentassets/1f7d94345900413b9e9a776aa041f29d/folder_a5_rorelseforstaelse" TargetMode="External"/><Relationship Id="rId5" Type="http://schemas.openxmlformats.org/officeDocument/2006/relationships/hyperlink" Target="https://www.rf.se/RFarbetarmed/Strategi2025/introduktiontillrorelseforstaelse" TargetMode="External"/><Relationship Id="rId4" Type="http://schemas.openxmlformats.org/officeDocument/2006/relationships/hyperlink" Target="https://www.youtube.com/watch?v=y3N-N4Z2rB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
        <p:cNvGrpSpPr/>
        <p:nvPr/>
      </p:nvGrpSpPr>
      <p:grpSpPr>
        <a:xfrm>
          <a:off x="0" y="0"/>
          <a:ext cx="0" cy="0"/>
          <a:chOff x="0" y="0"/>
          <a:chExt cx="0" cy="0"/>
        </a:xfrm>
      </p:grpSpPr>
      <p:sp>
        <p:nvSpPr>
          <p:cNvPr id="33" name="Google Shape;33;g2f65e4604c5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g2f65e4604c5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35" name="Google Shape;35;g2f65e4604c5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36" name="Google Shape;36;g2f65e4604c5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dirty="0">
                <a:solidFill>
                  <a:schemeClr val="lt1"/>
                </a:solidFill>
              </a:rPr>
              <a:t>LÄRGRUPPSPLAN INDIVIDUELLT ANSVAR</a:t>
            </a:r>
            <a:endParaRPr dirty="0"/>
          </a:p>
        </p:txBody>
      </p:sp>
      <p:sp>
        <p:nvSpPr>
          <p:cNvPr id="37" name="Google Shape;37;g2f65e4604c5_0_0"/>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lärgruppen är en del av KFUM Örebro Baskets Utbildningsstege som är framtagen tillsammans med RF-SISU Örebro län. Syftet med stegen är att kvalitetssäkra den teoretiska utbildning av våra barn och ungdomar i föreningen.</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Ert tema: Individuellt ansvar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Tillsammans med laget kommer ni att få en större förståelse för kosten, återhämtningen och att träna rätt samt hur det påverkar kroppen och prestationen. Och framförallt hur spelarna själva kan ta ansvar för sin egen utveckling. Ni väljer själva vilken ordning ni ska göra de olika </a:t>
            </a:r>
            <a:r>
              <a:rPr lang="sv-SE" dirty="0" err="1"/>
              <a:t>lärgrupperna</a:t>
            </a:r>
            <a:r>
              <a:rPr lang="sv-SE" dirty="0"/>
              <a:t> i ert tema, men försök planera så att samtliga genomförs någon gång under året. </a:t>
            </a:r>
            <a:endParaRPr dirty="0"/>
          </a:p>
          <a:p>
            <a:pPr marL="12700" lvl="1" indent="0" algn="l" rtl="0">
              <a:lnSpc>
                <a:spcPct val="110000"/>
              </a:lnSpc>
              <a:spcBef>
                <a:spcPts val="600"/>
              </a:spcBef>
              <a:spcAft>
                <a:spcPts val="0"/>
              </a:spcAft>
              <a:buClr>
                <a:srgbClr val="0065B0"/>
              </a:buClr>
              <a:buSzPts val="1400"/>
              <a:buNone/>
            </a:pPr>
            <a:r>
              <a:rPr lang="sv-SE" dirty="0">
                <a:solidFill>
                  <a:srgbClr val="0065B0"/>
                </a:solidFill>
              </a:rPr>
              <a:t>Vad är en lärgrupp?</a:t>
            </a:r>
            <a:endParaRPr dirty="0">
              <a:solidFill>
                <a:srgbClr val="0065B0"/>
              </a:solidFill>
            </a:endParaRPr>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lgn="l" rtl="0">
              <a:lnSpc>
                <a:spcPct val="110000"/>
              </a:lnSpc>
              <a:spcBef>
                <a:spcPts val="600"/>
              </a:spcBef>
              <a:spcAft>
                <a:spcPts val="0"/>
              </a:spcAft>
              <a:buClr>
                <a:srgbClr val="0065B0"/>
              </a:buClr>
              <a:buSzPts val="1400"/>
              <a:buNone/>
            </a:pPr>
            <a:r>
              <a:rPr lang="sv-SE" dirty="0"/>
              <a:t>Frågor</a:t>
            </a:r>
            <a:endParaRPr dirty="0"/>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lang="sv-SE"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8" name="Google Shape;38;g2f65e4604c5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39" name="Google Shape;39;g2f65e4604c5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g2f65e4604c5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5" name="Google Shape;45;g2f65e4604c5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6" name="Google Shape;46;g2f65e4604c5_0_66"/>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KOST FÖR BARN</a:t>
            </a:r>
            <a:endParaRPr>
              <a:solidFill>
                <a:schemeClr val="lt1"/>
              </a:solidFill>
            </a:endParaRPr>
          </a:p>
        </p:txBody>
      </p:sp>
      <p:sp>
        <p:nvSpPr>
          <p:cNvPr id="47" name="Google Shape;47;g2f65e4604c5_0_66"/>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INDIVIDUELLT ANSVAR #1</a:t>
            </a:r>
            <a:endParaRPr/>
          </a:p>
        </p:txBody>
      </p:sp>
      <p:sp>
        <p:nvSpPr>
          <p:cNvPr id="48" name="Google Shape;48;g2f65e4604c5_0_66"/>
          <p:cNvSpPr txBox="1">
            <a:spLocks noGrp="1"/>
          </p:cNvSpPr>
          <p:nvPr>
            <p:ph type="body" idx="1"/>
          </p:nvPr>
        </p:nvSpPr>
        <p:spPr>
          <a:xfrm>
            <a:off x="482453" y="2204746"/>
            <a:ext cx="6165900" cy="5612400"/>
          </a:xfrm>
          <a:prstGeom prst="rect">
            <a:avLst/>
          </a:prstGeom>
          <a:noFill/>
          <a:ln>
            <a:noFill/>
          </a:ln>
        </p:spPr>
        <p:txBody>
          <a:bodyPr spcFirstLastPara="1" wrap="square" lIns="0" tIns="0" rIns="0" bIns="0" anchor="t" anchorCtr="0">
            <a:noAutofit/>
          </a:bodyPr>
          <a:lstStyle/>
          <a:p>
            <a:pPr marL="0" lvl="1" indent="0" algn="l" rtl="0">
              <a:lnSpc>
                <a:spcPct val="110000"/>
              </a:lnSpc>
              <a:spcBef>
                <a:spcPts val="0"/>
              </a:spcBef>
              <a:spcAft>
                <a:spcPts val="0"/>
              </a:spcAft>
              <a:buClr>
                <a:schemeClr val="dk1"/>
              </a:buClr>
              <a:buSzPts val="1200"/>
              <a:buNone/>
            </a:pPr>
            <a:br>
              <a:rPr lang="sv-SE" sz="1100" b="0" dirty="0">
                <a:solidFill>
                  <a:schemeClr val="dk1"/>
                </a:solidFill>
                <a:latin typeface="Arial"/>
                <a:ea typeface="Arial"/>
                <a:cs typeface="Arial"/>
                <a:sym typeface="Arial"/>
              </a:rPr>
            </a:br>
            <a:r>
              <a:rPr lang="sv-SE" sz="1100" b="0" dirty="0">
                <a:solidFill>
                  <a:schemeClr val="dk1"/>
                </a:solidFill>
              </a:rPr>
              <a:t>Material: Skärm med ljud, anteckningsblock, pennor </a:t>
            </a:r>
            <a:endParaRPr sz="1100" b="0" dirty="0">
              <a:solidFill>
                <a:schemeClr val="dk1"/>
              </a:solidFill>
            </a:endParaRPr>
          </a:p>
          <a:p>
            <a:pPr marL="0" lvl="1" indent="0" algn="l" rtl="0">
              <a:lnSpc>
                <a:spcPct val="110000"/>
              </a:lnSpc>
              <a:spcBef>
                <a:spcPts val="0"/>
              </a:spcBef>
              <a:spcAft>
                <a:spcPts val="0"/>
              </a:spcAft>
              <a:buClr>
                <a:schemeClr val="dk1"/>
              </a:buClr>
              <a:buSzPts val="1200"/>
              <a:buNone/>
            </a:pPr>
            <a:endParaRPr b="0" dirty="0">
              <a:solidFill>
                <a:srgbClr val="0065B0"/>
              </a:solidFill>
            </a:endParaRPr>
          </a:p>
          <a:p>
            <a:pPr marL="0" lvl="1" indent="0" algn="l" rtl="0">
              <a:lnSpc>
                <a:spcPct val="110000"/>
              </a:lnSpc>
              <a:spcBef>
                <a:spcPts val="0"/>
              </a:spcBef>
              <a:spcAft>
                <a:spcPts val="0"/>
              </a:spcAft>
              <a:buClr>
                <a:schemeClr val="dk1"/>
              </a:buClr>
              <a:buSzPts val="1200"/>
              <a:buNone/>
            </a:pPr>
            <a:r>
              <a:rPr lang="sv-SE" b="0" dirty="0">
                <a:solidFill>
                  <a:srgbClr val="0065B0"/>
                </a:solidFill>
              </a:rPr>
              <a:t>Information till dig som </a:t>
            </a:r>
            <a:r>
              <a:rPr lang="sv-SE" b="0" dirty="0" err="1">
                <a:solidFill>
                  <a:srgbClr val="0065B0"/>
                </a:solidFill>
              </a:rPr>
              <a:t>lärgruppsledare</a:t>
            </a:r>
            <a:r>
              <a:rPr lang="sv-SE" b="0" dirty="0">
                <a:solidFill>
                  <a:srgbClr val="0065B0"/>
                </a:solidFill>
              </a:rPr>
              <a:t> </a:t>
            </a:r>
            <a:endParaRPr b="0"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Prestationstriangel – Vila, mat och träning är grunden för en god prestation.</a:t>
            </a:r>
            <a:r>
              <a:rPr lang="sv-S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Hur man äter när man tränar påverkar resultatet. Att få i sig rätt energi vid rätt tillfälle ger bättre tränings resultat. Fel mat vid fel tillfälle kan ödelägga många timmars träning. Delfaktorerna äta, träna och återhämtning genom vila/sömn måste ses som en enhet som tillsammans påverkar prestationsförmågan. Sambandet kan förklaras med hjälp av prestationstriangeln, vilken skall ses som en liksidig triangel som man själv kan påverka. Detta innebär att om en sida ändras måste också de andra två ändras. Läs mer om detta i boken ”Bra mat för unga idrottare”, som finns tillgängligt hos din verksamhetutvecklare.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Inledning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Börja med att barnen får enskilt tänka på en färg och de får sedan räkna upp så många frukter och grönsaker som möjligt med den färgen. Fråga sedan några i gruppen vad det kom på?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Frågeställning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Film: Näringsämnen </a:t>
            </a:r>
            <a:endParaRPr sz="1100" b="0" dirty="0">
              <a:solidFill>
                <a:schemeClr val="dk1"/>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Länk till film:</a:t>
            </a:r>
            <a:r>
              <a:rPr lang="sv-SE" sz="1100" b="0" dirty="0">
                <a:solidFill>
                  <a:schemeClr val="dk1"/>
                </a:solidFill>
                <a:latin typeface="Arial"/>
                <a:ea typeface="Arial"/>
                <a:cs typeface="Arial"/>
                <a:sym typeface="Arial"/>
              </a:rPr>
              <a:t> Klicka </a:t>
            </a:r>
            <a:r>
              <a:rPr lang="sv-SE" sz="1100" b="0" u="sng" dirty="0">
                <a:solidFill>
                  <a:schemeClr val="hlink"/>
                </a:solidFill>
                <a:latin typeface="Arial"/>
                <a:ea typeface="Arial"/>
                <a:cs typeface="Arial"/>
                <a:sym typeface="Arial"/>
                <a:hlinkClick r:id="rId4"/>
              </a:rPr>
              <a:t>HÄR</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Diskussionsfrågor: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Vad är bra att äta innan träning och match? Och varför?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Vad är bra att äta efter träning och match? Och varför?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Hur kan ni fortsätta arbeta vidare med kosten?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Avslut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Samla upp ert resultat, gå laget runt och låt alla säga vad de tycker är viktigast utifrån vad ni gått igenom. Skriv upp resultatet på tavlan, papper eller liknande.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Uppföljning</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Utifrån vad gruppen kom fram till kan ni ledare fundera över hur ni ska göra när ni är på matcher, cuper </a:t>
            </a:r>
            <a:r>
              <a:rPr lang="sv-SE" sz="1100" b="0" dirty="0" err="1">
                <a:solidFill>
                  <a:schemeClr val="dk1"/>
                </a:solidFill>
                <a:latin typeface="Arial"/>
                <a:ea typeface="Arial"/>
                <a:cs typeface="Arial"/>
                <a:sym typeface="Arial"/>
              </a:rPr>
              <a:t>etc</a:t>
            </a:r>
            <a:r>
              <a:rPr lang="sv-SE" sz="1100" b="0" dirty="0">
                <a:solidFill>
                  <a:schemeClr val="dk1"/>
                </a:solidFill>
                <a:latin typeface="Arial"/>
                <a:ea typeface="Arial"/>
                <a:cs typeface="Arial"/>
                <a:sym typeface="Arial"/>
              </a:rPr>
              <a:t> vilka kostvanor och rutiner ni ska ha.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dirty="0">
              <a:solidFill>
                <a:schemeClr val="dk1"/>
              </a:solidFill>
            </a:endParaRPr>
          </a:p>
          <a:p>
            <a:pPr marL="0" lvl="1" indent="0" algn="l" rtl="0">
              <a:lnSpc>
                <a:spcPct val="110000"/>
              </a:lnSpc>
              <a:spcBef>
                <a:spcPts val="0"/>
              </a:spcBef>
              <a:spcAft>
                <a:spcPts val="0"/>
              </a:spcAft>
              <a:buClr>
                <a:schemeClr val="dk1"/>
              </a:buClr>
              <a:buSzPts val="1200"/>
              <a:buNone/>
            </a:pPr>
            <a:r>
              <a:rPr lang="sv-SE" dirty="0">
                <a:solidFill>
                  <a:srgbClr val="0070C0"/>
                </a:solidFill>
              </a:rPr>
              <a:t>Fördjupning för ledare </a:t>
            </a:r>
            <a:endParaRPr dirty="0">
              <a:solidFill>
                <a:srgbClr val="0070C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Hur kan ni fortsätta arbeta vidare med kosten? T ex träffas och handla samt laga mat tillsammans. Utifrån träffen skapa en receptsamling till alla spelare.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Bok - </a:t>
            </a:r>
            <a:r>
              <a:rPr lang="sv-SE" sz="1100" b="0" dirty="0">
                <a:solidFill>
                  <a:schemeClr val="dk1"/>
                </a:solidFill>
                <a:latin typeface="Arial"/>
                <a:ea typeface="Arial"/>
                <a:cs typeface="Arial"/>
                <a:sym typeface="Arial"/>
              </a:rPr>
              <a:t>För inläsning, kunskapsinhämtning; Bra mat för unga idrottare, SISU förlag. Ta kontakt med din Utbildningsansvarig i föreningen om boken är av intresse. </a:t>
            </a:r>
            <a:endParaRPr sz="1100" b="0" dirty="0">
              <a:solidFill>
                <a:schemeClr val="dk1"/>
              </a:solidFill>
              <a:latin typeface="Arial"/>
              <a:ea typeface="Arial"/>
              <a:cs typeface="Arial"/>
              <a:sym typeface="Arial"/>
            </a:endParaRPr>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12700" lvl="1" indent="0" algn="l" rtl="0">
              <a:lnSpc>
                <a:spcPct val="110000"/>
              </a:lnSpc>
              <a:spcBef>
                <a:spcPts val="600"/>
              </a:spcBef>
              <a:spcAft>
                <a:spcPts val="0"/>
              </a:spcAft>
              <a:buClr>
                <a:srgbClr val="0065B0"/>
              </a:buClr>
              <a:buSzPts val="1400"/>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9" name="Google Shape;49;g2f65e4604c5_0_66"/>
          <p:cNvPicPr preferRelativeResize="0"/>
          <p:nvPr/>
        </p:nvPicPr>
        <p:blipFill rotWithShape="1">
          <a:blip r:embed="rId5">
            <a:alphaModFix/>
          </a:blip>
          <a:srcRect/>
          <a:stretch/>
        </p:blipFill>
        <p:spPr>
          <a:xfrm>
            <a:off x="6514625" y="79860"/>
            <a:ext cx="937587" cy="879321"/>
          </a:xfrm>
          <a:prstGeom prst="rect">
            <a:avLst/>
          </a:prstGeom>
          <a:noFill/>
          <a:ln>
            <a:noFill/>
          </a:ln>
        </p:spPr>
      </p:pic>
      <p:pic>
        <p:nvPicPr>
          <p:cNvPr id="50" name="Google Shape;50;g2f65e4604c5_0_66"/>
          <p:cNvPicPr preferRelativeResize="0"/>
          <p:nvPr/>
        </p:nvPicPr>
        <p:blipFill>
          <a:blip r:embed="rId6">
            <a:alphaModFix/>
          </a:blip>
          <a:stretch>
            <a:fillRect/>
          </a:stretch>
        </p:blipFill>
        <p:spPr>
          <a:xfrm>
            <a:off x="6456111"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
        <p:cNvGrpSpPr/>
        <p:nvPr/>
      </p:nvGrpSpPr>
      <p:grpSpPr>
        <a:xfrm>
          <a:off x="0" y="0"/>
          <a:ext cx="0" cy="0"/>
          <a:chOff x="0" y="0"/>
          <a:chExt cx="0" cy="0"/>
        </a:xfrm>
      </p:grpSpPr>
      <p:sp>
        <p:nvSpPr>
          <p:cNvPr id="55" name="Google Shape;55;g2f65e4604c5_0_88"/>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6" name="Google Shape;56;g2f65e4604c5_0_88"/>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7" name="Google Shape;57;g2f65e4604c5_0_88"/>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VILA</a:t>
            </a:r>
            <a:endParaRPr>
              <a:solidFill>
                <a:schemeClr val="lt1"/>
              </a:solidFill>
            </a:endParaRPr>
          </a:p>
        </p:txBody>
      </p:sp>
      <p:sp>
        <p:nvSpPr>
          <p:cNvPr id="58" name="Google Shape;58;g2f65e4604c5_0_88"/>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INDIVIDUELLT ANSVAR #2</a:t>
            </a:r>
            <a:endParaRPr/>
          </a:p>
        </p:txBody>
      </p:sp>
      <p:sp>
        <p:nvSpPr>
          <p:cNvPr id="59" name="Google Shape;59;g2f65e4604c5_0_88"/>
          <p:cNvSpPr txBox="1">
            <a:spLocks noGrp="1"/>
          </p:cNvSpPr>
          <p:nvPr>
            <p:ph type="body" idx="1"/>
          </p:nvPr>
        </p:nvSpPr>
        <p:spPr>
          <a:xfrm>
            <a:off x="517769" y="2313053"/>
            <a:ext cx="6508826" cy="5612400"/>
          </a:xfrm>
          <a:prstGeom prst="rect">
            <a:avLst/>
          </a:prstGeom>
          <a:noFill/>
          <a:ln>
            <a:noFill/>
          </a:ln>
        </p:spPr>
        <p:txBody>
          <a:bodyPr spcFirstLastPara="1" wrap="square" lIns="0" tIns="0" rIns="0" bIns="0" anchor="t" anchorCtr="0">
            <a:noAutofit/>
          </a:bodyPr>
          <a:lstStyle/>
          <a:p>
            <a:pPr marL="0" lvl="1" indent="0" algn="l" rtl="0">
              <a:lnSpc>
                <a:spcPct val="110000"/>
              </a:lnSpc>
              <a:spcBef>
                <a:spcPts val="0"/>
              </a:spcBef>
              <a:spcAft>
                <a:spcPts val="0"/>
              </a:spcAft>
              <a:buClr>
                <a:schemeClr val="dk1"/>
              </a:buClr>
              <a:buSzPts val="1200"/>
              <a:buNone/>
            </a:pPr>
            <a:r>
              <a:rPr lang="sv-SE" sz="1100" b="0" dirty="0">
                <a:solidFill>
                  <a:schemeClr val="dk1"/>
                </a:solidFill>
              </a:rPr>
              <a:t>Material: Något som varje ledare kan skriva på. </a:t>
            </a: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Information</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Prestationstriangel – Vila, mat och träning är grunden för en god prestation. </a:t>
            </a:r>
            <a:endParaRPr sz="1100" b="0" dirty="0">
              <a:solidFill>
                <a:schemeClr val="dk1"/>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Hur man äter när man tränar påverkar resultatet. Att få i sig rätt energi vid rätt tillfälle ger bättre tränings resultat. Fel mat vid fel tillfälle kan ödelägga många timmars träning. Delfaktorerna äta, träna och återhämtning genom vila/sömn måste ses som en enhet som tillsammans påverkar prestationsförmågan. Sambandet kan förklaras med hjälp av prestationstriangeln, vilken skall ses som en liksidig triangel som man själv kan påverka. Detta innebär att om en sida ändras måste också de andra två ändras. Läs mer om detta i boken ”Bra mat för unga idrottare” som finns tillgängligt hos din verksamhetutvecklare.</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050" dirty="0">
              <a:solidFill>
                <a:srgbClr val="0065B0"/>
              </a:solidFill>
            </a:endParaRPr>
          </a:p>
          <a:p>
            <a:pPr marL="0" lvl="1" indent="0" algn="l" rtl="0">
              <a:lnSpc>
                <a:spcPct val="110000"/>
              </a:lnSpc>
              <a:spcBef>
                <a:spcPts val="0"/>
              </a:spcBef>
              <a:spcAft>
                <a:spcPts val="0"/>
              </a:spcAft>
              <a:buClr>
                <a:schemeClr val="dk1"/>
              </a:buClr>
              <a:buSzPts val="1200"/>
              <a:buNone/>
            </a:pPr>
            <a:r>
              <a:rPr lang="sv-SE" dirty="0">
                <a:solidFill>
                  <a:srgbClr val="0065B0"/>
                </a:solidFill>
              </a:rPr>
              <a:t>Inledning</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Inled med att lyfta hur mycket sömn vi behöver beroende på hur gamla vi är. Låt deltagarna gissa på hur länge man behöver sova respektive ålder,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0–12 månader: 15–18 timmar per dygn.                        1–3 år: 12–14 timmar per dygn.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3–6 år: 11–12 timmar per dygn.                                      6–12 år: 10–11 timmar per dygn.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12 år och äldre: 8–9 timmar per dygn, men vissa barn behöver mer sömn i puberteten.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Frågeställning</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Diskutera i små grupper tillsammans med en ledare och prata kring följande frågor: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Varför är sömn viktigt?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Påverkas din sömn av din träning?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Hur märker du att du har sovit för lite?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8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Avslut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Samla upp gruppen och lyft vad varje grupp har sagt. Beroende vad grupperna har kommit fram till kan ni förstärka det med dessa anledningar: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Du blir gladare, piggare, starkare och orkar mer.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Du får lättare att komma ihåg och lära dig saker.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Du får lättare att koncentrera dig.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Du klarar stress bättre.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Du få ett bättre skydd mot sjukdomar. </a:t>
            </a:r>
          </a:p>
          <a:p>
            <a:pPr marL="0" lvl="1" indent="0" algn="l" rtl="0">
              <a:lnSpc>
                <a:spcPct val="110000"/>
              </a:lnSpc>
              <a:spcBef>
                <a:spcPts val="0"/>
              </a:spcBef>
              <a:spcAft>
                <a:spcPts val="0"/>
              </a:spcAft>
              <a:buClr>
                <a:schemeClr val="dk1"/>
              </a:buClr>
              <a:buSzPts val="1200"/>
              <a:buNone/>
            </a:pPr>
            <a:endParaRPr sz="1050" dirty="0">
              <a:solidFill>
                <a:srgbClr val="0065B0"/>
              </a:solidFill>
            </a:endParaRPr>
          </a:p>
          <a:p>
            <a:pPr marL="0" lvl="1" indent="0" algn="l" rtl="0">
              <a:lnSpc>
                <a:spcPct val="110000"/>
              </a:lnSpc>
              <a:spcBef>
                <a:spcPts val="0"/>
              </a:spcBef>
              <a:spcAft>
                <a:spcPts val="0"/>
              </a:spcAft>
              <a:buClr>
                <a:schemeClr val="dk1"/>
              </a:buClr>
              <a:buSzPts val="1200"/>
              <a:buNone/>
            </a:pPr>
            <a:r>
              <a:rPr lang="sv-SE" dirty="0">
                <a:solidFill>
                  <a:srgbClr val="0065B0"/>
                </a:solidFill>
              </a:rPr>
              <a:t>Uppföljning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Deltagare får som uppgift ta tid under tre sammanhängande dagar se hur länge dem sover och till nästa veckas träning beskriva hur utvilade det kände sig och hur länge det sov.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70C0"/>
                </a:solidFill>
              </a:rPr>
              <a:t>Fördjupning för ledare</a:t>
            </a:r>
            <a:r>
              <a:rPr lang="sv-SE" sz="1100" b="0" dirty="0">
                <a:solidFill>
                  <a:srgbClr val="0070C0"/>
                </a:solidFill>
                <a:latin typeface="Arial"/>
                <a:ea typeface="Arial"/>
                <a:cs typeface="Arial"/>
                <a:sym typeface="Arial"/>
              </a:rPr>
              <a:t> </a:t>
            </a:r>
            <a:endParaRPr sz="1100" b="0" dirty="0">
              <a:solidFill>
                <a:srgbClr val="0070C0"/>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Hur kan ni fortsätta arbeta vidare med kosten? T ex träffas och handla samt laga mat tillsammans. Utifrån träffen skapa en receptsamling till alla spelare.</a:t>
            </a:r>
            <a:endParaRPr sz="1100" b="0" dirty="0">
              <a:solidFill>
                <a:schemeClr val="dk1"/>
              </a:solidFill>
              <a:latin typeface="Arial"/>
              <a:ea typeface="Arial"/>
              <a:cs typeface="Arial"/>
              <a:sym typeface="Arial"/>
            </a:endParaRPr>
          </a:p>
          <a:p>
            <a:pPr marL="0" indent="0">
              <a:spcBef>
                <a:spcPts val="600"/>
              </a:spcBef>
            </a:pP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p>
          <a:p>
            <a:pPr marL="12700" lvl="1" indent="0" algn="l" rtl="0">
              <a:lnSpc>
                <a:spcPct val="110000"/>
              </a:lnSpc>
              <a:spcBef>
                <a:spcPts val="600"/>
              </a:spcBef>
              <a:spcAft>
                <a:spcPts val="0"/>
              </a:spcAft>
              <a:buClr>
                <a:srgbClr val="0065B0"/>
              </a:buClr>
              <a:buSzPts val="1400"/>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60" name="Google Shape;60;g2f65e4604c5_0_88"/>
          <p:cNvPicPr preferRelativeResize="0"/>
          <p:nvPr/>
        </p:nvPicPr>
        <p:blipFill rotWithShape="1">
          <a:blip r:embed="rId4">
            <a:alphaModFix/>
          </a:blip>
          <a:srcRect/>
          <a:stretch/>
        </p:blipFill>
        <p:spPr>
          <a:xfrm>
            <a:off x="6514625" y="79860"/>
            <a:ext cx="937587" cy="879321"/>
          </a:xfrm>
          <a:prstGeom prst="rect">
            <a:avLst/>
          </a:prstGeom>
          <a:noFill/>
          <a:ln>
            <a:noFill/>
          </a:ln>
        </p:spPr>
      </p:pic>
      <p:pic>
        <p:nvPicPr>
          <p:cNvPr id="61" name="Google Shape;61;g2f65e4604c5_0_88"/>
          <p:cNvPicPr preferRelativeResize="0"/>
          <p:nvPr/>
        </p:nvPicPr>
        <p:blipFill>
          <a:blip r:embed="rId5">
            <a:alphaModFix/>
          </a:blip>
          <a:stretch>
            <a:fillRect/>
          </a:stretch>
        </p:blipFill>
        <p:spPr>
          <a:xfrm>
            <a:off x="6456111"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
        <p:cNvGrpSpPr/>
        <p:nvPr/>
      </p:nvGrpSpPr>
      <p:grpSpPr>
        <a:xfrm>
          <a:off x="0" y="0"/>
          <a:ext cx="0" cy="0"/>
          <a:chOff x="0" y="0"/>
          <a:chExt cx="0" cy="0"/>
        </a:xfrm>
      </p:grpSpPr>
      <p:sp>
        <p:nvSpPr>
          <p:cNvPr id="66" name="Google Shape;66;g2f65e4604c5_0_110"/>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7" name="Google Shape;67;g2f65e4604c5_0_110"/>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68" name="Google Shape;68;g2f65e4604c5_0_11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TRÄNING</a:t>
            </a:r>
            <a:endParaRPr>
              <a:solidFill>
                <a:schemeClr val="lt1"/>
              </a:solidFill>
            </a:endParaRPr>
          </a:p>
        </p:txBody>
      </p:sp>
      <p:sp>
        <p:nvSpPr>
          <p:cNvPr id="69" name="Google Shape;69;g2f65e4604c5_0_11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INDIVIDUELLT ANSVAR #3</a:t>
            </a:r>
            <a:endParaRPr/>
          </a:p>
        </p:txBody>
      </p:sp>
      <p:sp>
        <p:nvSpPr>
          <p:cNvPr id="70" name="Google Shape;70;g2f65e4604c5_0_110"/>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1" indent="0" algn="l" rtl="0">
              <a:lnSpc>
                <a:spcPct val="110000"/>
              </a:lnSpc>
              <a:spcBef>
                <a:spcPts val="0"/>
              </a:spcBef>
              <a:spcAft>
                <a:spcPts val="0"/>
              </a:spcAft>
              <a:buClr>
                <a:schemeClr val="dk1"/>
              </a:buClr>
              <a:buSzPts val="1200"/>
              <a:buNone/>
            </a:pPr>
            <a:r>
              <a:rPr lang="sv-SE" sz="1100" b="0" dirty="0">
                <a:solidFill>
                  <a:schemeClr val="dk1"/>
                </a:solidFill>
              </a:rPr>
              <a:t>Material: Bildskärm med ljud och möjlighet att kunna ta noteringar </a:t>
            </a:r>
            <a:endParaRPr sz="1100" b="0" dirty="0">
              <a:solidFill>
                <a:schemeClr val="dk1"/>
              </a:solidFil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Information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Prestationstriangel – Vila, mat och träning är grunden för en god prestation. </a:t>
            </a:r>
            <a:endParaRPr sz="1100" b="0" dirty="0">
              <a:solidFill>
                <a:schemeClr val="dk1"/>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Hur man äter när man tränar påverkar resultatet. Att få i sig rätt energi vid rätt tillfälle ger bättre tränings resultat. Fel mat vid fel tillfälle kan ödelägga många timmars träning. Delfaktorerna äta, träna och återhämtning genom vila/sömn måste ses som en enhet som tillsammans påverkar prestationsförmågan. Sambandet kan förklaras med hjälp av prestationstriangeln, vilken skall ses som en liksidig triangel som man själv kan påverka. Detta innebär att om en sida ändras måste också de andra två ändras. Läs mer om detta i boken ”Bra mat för unga idrottare” som finns tillgängligt hos din verksamhetutvecklare.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Inledning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Börja med att se filmen kring rörelseförståelse (2 min lång).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Film: </a:t>
            </a:r>
            <a:r>
              <a:rPr lang="sv-SE" sz="1100" b="0" u="sng" dirty="0">
                <a:solidFill>
                  <a:schemeClr val="hlink"/>
                </a:solidFill>
                <a:latin typeface="Arial"/>
                <a:ea typeface="Arial"/>
                <a:cs typeface="Arial"/>
                <a:sym typeface="Arial"/>
                <a:hlinkClick r:id="rId4"/>
              </a:rPr>
              <a:t>https://www.youtube.com/watch?v=y3N-N4Z2rBI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Frågeställning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Diskutera i små grupper tillsammans med en ledare och prata kring,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Varför är det viktigt at röra på sig?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Vad kan du göra för att röra på dig mer?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Hur skulle du kunna träna annorlunda för att lära dig flera olika rörelser?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 Varför är det bra att kunna göra flera olika rörelser?</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rgbClr val="0065B0"/>
                </a:solidFill>
              </a:rPr>
              <a:t>Avslut </a:t>
            </a:r>
            <a:endParaRPr dirty="0">
              <a:solidFill>
                <a:srgbClr val="0065B0"/>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latin typeface="Arial"/>
                <a:ea typeface="Arial"/>
                <a:cs typeface="Arial"/>
                <a:sym typeface="Arial"/>
              </a:rPr>
              <a:t>Avsluta med att samla deltagarna och diskutera vad grupperna kom fram till. Uppföljning Alla deltagarna som uppgift att förbättra en sak i sin träning, det får gärna vara något som det annars inte gör och något som de behöver utveckla.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dirty="0">
                <a:solidFill>
                  <a:schemeClr val="dk1"/>
                </a:solidFill>
              </a:rPr>
              <a:t>Fördjupning för ledare </a:t>
            </a:r>
            <a:endParaRPr dirty="0">
              <a:solidFill>
                <a:schemeClr val="dk1"/>
              </a:solidFil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Introduktion till rörelseförståelse - </a:t>
            </a:r>
            <a:r>
              <a:rPr lang="sv-SE" sz="1100" b="0" u="sng" dirty="0">
                <a:solidFill>
                  <a:schemeClr val="hlink"/>
                </a:solidFill>
                <a:latin typeface="Arial"/>
                <a:ea typeface="Arial"/>
                <a:cs typeface="Arial"/>
                <a:sym typeface="Arial"/>
                <a:hlinkClick r:id="rId5"/>
              </a:rPr>
              <a:t>https://www.rf.se/RFarbetarmed/Strategi2025/introduktiontillrorelseforstaelse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r>
              <a:rPr lang="sv-SE" sz="1100" b="0" dirty="0">
                <a:solidFill>
                  <a:schemeClr val="dk1"/>
                </a:solidFill>
              </a:rPr>
              <a:t>En ny syn på träning och tävling–med rörelseförståelse som grund </a:t>
            </a:r>
            <a:r>
              <a:rPr lang="sv-SE" sz="1100" b="0" u="sng" dirty="0">
                <a:solidFill>
                  <a:schemeClr val="hlink"/>
                </a:solidFill>
                <a:latin typeface="Arial"/>
                <a:ea typeface="Arial"/>
                <a:cs typeface="Arial"/>
                <a:sym typeface="Arial"/>
                <a:hlinkClick r:id="rId6"/>
              </a:rPr>
              <a:t>https://www.rf.se/contentassets/1f7d94345900413b9e9a776aa041f29d/folder_a5_rorelseforstaelse _webb.pdf </a:t>
            </a:r>
            <a:endParaRPr sz="1100" b="0" dirty="0">
              <a:solidFill>
                <a:schemeClr val="dk1"/>
              </a:solidFill>
              <a:latin typeface="Arial"/>
              <a:ea typeface="Arial"/>
              <a:cs typeface="Arial"/>
              <a:sym typeface="Arial"/>
            </a:endParaRPr>
          </a:p>
          <a:p>
            <a:pPr marL="0" lvl="1" indent="0" algn="l" rtl="0">
              <a:lnSpc>
                <a:spcPct val="110000"/>
              </a:lnSpc>
              <a:spcBef>
                <a:spcPts val="0"/>
              </a:spcBef>
              <a:spcAft>
                <a:spcPts val="0"/>
              </a:spcAft>
              <a:buClr>
                <a:schemeClr val="dk1"/>
              </a:buClr>
              <a:buSzPts val="1200"/>
              <a:buNone/>
            </a:pPr>
            <a:endParaRPr sz="1100" b="0" dirty="0">
              <a:solidFill>
                <a:schemeClr val="dk1"/>
              </a:solidFill>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r>
              <a:rPr lang="sv-SE" dirty="0"/>
              <a:t>Behöver ni hjälp med hur ni går vidare hör av er till utbildningsansvarig i föreningen, som kan vidareförmedla kontakt till RF-SISU Örebro län</a:t>
            </a:r>
          </a:p>
          <a:p>
            <a:pPr marL="12700" lvl="1" indent="0" algn="l" rtl="0">
              <a:lnSpc>
                <a:spcPct val="110000"/>
              </a:lnSpc>
              <a:spcBef>
                <a:spcPts val="600"/>
              </a:spcBef>
              <a:spcAft>
                <a:spcPts val="0"/>
              </a:spcAft>
              <a:buClr>
                <a:srgbClr val="0065B0"/>
              </a:buClr>
              <a:buSzPts val="1400"/>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71" name="Google Shape;71;g2f65e4604c5_0_110"/>
          <p:cNvPicPr preferRelativeResize="0"/>
          <p:nvPr/>
        </p:nvPicPr>
        <p:blipFill rotWithShape="1">
          <a:blip r:embed="rId7">
            <a:alphaModFix/>
          </a:blip>
          <a:srcRect/>
          <a:stretch/>
        </p:blipFill>
        <p:spPr>
          <a:xfrm>
            <a:off x="6514625" y="79860"/>
            <a:ext cx="937587" cy="879321"/>
          </a:xfrm>
          <a:prstGeom prst="rect">
            <a:avLst/>
          </a:prstGeom>
          <a:noFill/>
          <a:ln>
            <a:noFill/>
          </a:ln>
        </p:spPr>
      </p:pic>
      <p:pic>
        <p:nvPicPr>
          <p:cNvPr id="72" name="Google Shape;72;g2f65e4604c5_0_110"/>
          <p:cNvPicPr preferRelativeResize="0"/>
          <p:nvPr/>
        </p:nvPicPr>
        <p:blipFill>
          <a:blip r:embed="rId8">
            <a:alphaModFix/>
          </a:blip>
          <a:stretch>
            <a:fillRect/>
          </a:stretch>
        </p:blipFill>
        <p:spPr>
          <a:xfrm>
            <a:off x="6456111"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97110E8-2225-45C3-B2F3-087B992264A0}"/>
</file>

<file path=customXml/itemProps2.xml><?xml version="1.0" encoding="utf-8"?>
<ds:datastoreItem xmlns:ds="http://schemas.openxmlformats.org/officeDocument/2006/customXml" ds:itemID="{6E3722C8-4761-4202-963C-27758EDF9D08}"/>
</file>

<file path=customXml/itemProps3.xml><?xml version="1.0" encoding="utf-8"?>
<ds:datastoreItem xmlns:ds="http://schemas.openxmlformats.org/officeDocument/2006/customXml" ds:itemID="{EB50E1C6-3ADB-45BC-948F-F75394B03162}"/>
</file>

<file path=docProps/app.xml><?xml version="1.0" encoding="utf-8"?>
<Properties xmlns="http://schemas.openxmlformats.org/officeDocument/2006/extended-properties" xmlns:vt="http://schemas.openxmlformats.org/officeDocument/2006/docPropsVTypes">
  <TotalTime>0</TotalTime>
  <Words>1516</Words>
  <Application>Microsoft Office PowerPoint</Application>
  <PresentationFormat>Anpassad</PresentationFormat>
  <Paragraphs>113</Paragraphs>
  <Slides>4</Slides>
  <Notes>4</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4</vt:i4>
      </vt:variant>
    </vt:vector>
  </HeadingPairs>
  <TitlesOfParts>
    <vt:vector size="10" baseType="lpstr">
      <vt:lpstr>Arial Black</vt:lpstr>
      <vt:lpstr>Calibri</vt:lpstr>
      <vt:lpstr>Arial</vt:lpstr>
      <vt:lpstr>Proxima Nova</vt:lpstr>
      <vt:lpstr>Office-tema</vt:lpstr>
      <vt:lpstr>Office-tema</vt:lpstr>
      <vt:lpstr>Information</vt:lpstr>
      <vt:lpstr>KOST FÖR BARN</vt:lpstr>
      <vt:lpstr>VILA</vt:lpstr>
      <vt:lpstr>TRÄNING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2024-12-13T10:13:46Z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