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1" r:id="rId2"/>
  </p:sldMasterIdLst>
  <p:notesMasterIdLst>
    <p:notesMasterId r:id="rId8"/>
  </p:notesMasterIdLst>
  <p:sldIdLst>
    <p:sldId id="256" r:id="rId3"/>
    <p:sldId id="257" r:id="rId4"/>
    <p:sldId id="258" r:id="rId5"/>
    <p:sldId id="259" r:id="rId6"/>
    <p:sldId id="260" r:id="rId7"/>
  </p:sldIdLst>
  <p:sldSz cx="7559675" cy="10691813"/>
  <p:notesSz cx="6858000" cy="9144000"/>
  <p:embeddedFontLst>
    <p:embeddedFont>
      <p:font typeface="Arial Black" panose="020B0A04020102020204" pitchFamily="34" charset="0"/>
      <p:regular r:id="rId9"/>
      <p:bold r:id="rId10"/>
    </p:embeddedFont>
    <p:embeddedFont>
      <p:font typeface="Proxima Nova" panose="020B060402020202020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7" roundtripDataSignature="AMtx7mgAikbGh6bzM6SAGC4WG0J/DrT1x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font" Target="fonts/font4.fntdata"/><Relationship Id="rId17" Type="http://customschemas.google.com/relationships/presentationmetadata" Target="metadata"/><Relationship Id="rId25" Type="http://schemas.openxmlformats.org/officeDocument/2006/relationships/customXml" Target="../customXml/item3.xml"/><Relationship Id="rId2" Type="http://schemas.openxmlformats.org/officeDocument/2006/relationships/slideMaster" Target="slideMasters/slideMaster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3.fntdata"/><Relationship Id="rId24" Type="http://schemas.openxmlformats.org/officeDocument/2006/relationships/customXml" Target="../customXml/item2.xml"/><Relationship Id="rId5" Type="http://schemas.openxmlformats.org/officeDocument/2006/relationships/slide" Target="slides/slide3.xml"/><Relationship Id="rId23" Type="http://schemas.openxmlformats.org/officeDocument/2006/relationships/customXml" Target="../customXml/item1.xml"/><Relationship Id="rId10" Type="http://schemas.openxmlformats.org/officeDocument/2006/relationships/font" Target="fonts/font2.fntdata"/><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font" Target="fonts/font1.fntdata"/><Relationship Id="rId14" Type="http://schemas.openxmlformats.org/officeDocument/2006/relationships/font" Target="fonts/font6.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D3B7E634-8834-41CA-803B-5C3BB52B5019}"/>
    <pc:docChg chg="undo custSel modSld">
      <pc:chgData name="Lucas Forsberg (RF-SISU Örebro län)" userId="8389ac24-e803-46d6-a11c-cba2dd639827" providerId="ADAL" clId="{D3B7E634-8834-41CA-803B-5C3BB52B5019}" dt="2024-12-13T10:12:59.156" v="234" actId="20577"/>
      <pc:docMkLst>
        <pc:docMk/>
      </pc:docMkLst>
      <pc:sldChg chg="modSp mod">
        <pc:chgData name="Lucas Forsberg (RF-SISU Örebro län)" userId="8389ac24-e803-46d6-a11c-cba2dd639827" providerId="ADAL" clId="{D3B7E634-8834-41CA-803B-5C3BB52B5019}" dt="2024-12-13T10:12:59.156" v="234" actId="20577"/>
        <pc:sldMkLst>
          <pc:docMk/>
          <pc:sldMk cId="0" sldId="256"/>
        </pc:sldMkLst>
        <pc:spChg chg="mod">
          <ac:chgData name="Lucas Forsberg (RF-SISU Örebro län)" userId="8389ac24-e803-46d6-a11c-cba2dd639827" providerId="ADAL" clId="{D3B7E634-8834-41CA-803B-5C3BB52B5019}" dt="2024-12-13T10:12:59.156" v="234" actId="20577"/>
          <ac:spMkLst>
            <pc:docMk/>
            <pc:sldMk cId="0" sldId="256"/>
            <ac:spMk id="37" creationId="{00000000-0000-0000-0000-000000000000}"/>
          </ac:spMkLst>
        </pc:spChg>
      </pc:sldChg>
      <pc:sldChg chg="modSp mod">
        <pc:chgData name="Lucas Forsberg (RF-SISU Örebro län)" userId="8389ac24-e803-46d6-a11c-cba2dd639827" providerId="ADAL" clId="{D3B7E634-8834-41CA-803B-5C3BB52B5019}" dt="2024-12-13T09:27:08.314" v="230"/>
        <pc:sldMkLst>
          <pc:docMk/>
          <pc:sldMk cId="0" sldId="257"/>
        </pc:sldMkLst>
        <pc:spChg chg="mod">
          <ac:chgData name="Lucas Forsberg (RF-SISU Örebro län)" userId="8389ac24-e803-46d6-a11c-cba2dd639827" providerId="ADAL" clId="{D3B7E634-8834-41CA-803B-5C3BB52B5019}" dt="2024-12-13T09:27:08.314" v="230"/>
          <ac:spMkLst>
            <pc:docMk/>
            <pc:sldMk cId="0" sldId="257"/>
            <ac:spMk id="48" creationId="{00000000-0000-0000-0000-000000000000}"/>
          </ac:spMkLst>
        </pc:spChg>
      </pc:sldChg>
      <pc:sldChg chg="modSp mod">
        <pc:chgData name="Lucas Forsberg (RF-SISU Örebro län)" userId="8389ac24-e803-46d6-a11c-cba2dd639827" providerId="ADAL" clId="{D3B7E634-8834-41CA-803B-5C3BB52B5019}" dt="2024-12-13T09:26:53.268" v="229" actId="1076"/>
        <pc:sldMkLst>
          <pc:docMk/>
          <pc:sldMk cId="0" sldId="258"/>
        </pc:sldMkLst>
        <pc:spChg chg="mod">
          <ac:chgData name="Lucas Forsberg (RF-SISU Örebro län)" userId="8389ac24-e803-46d6-a11c-cba2dd639827" providerId="ADAL" clId="{D3B7E634-8834-41CA-803B-5C3BB52B5019}" dt="2024-12-13T09:26:53.268" v="229" actId="1076"/>
          <ac:spMkLst>
            <pc:docMk/>
            <pc:sldMk cId="0" sldId="258"/>
            <ac:spMk id="59" creationId="{00000000-0000-0000-0000-000000000000}"/>
          </ac:spMkLst>
        </pc:spChg>
      </pc:sldChg>
      <pc:sldChg chg="modSp mod">
        <pc:chgData name="Lucas Forsberg (RF-SISU Örebro län)" userId="8389ac24-e803-46d6-a11c-cba2dd639827" providerId="ADAL" clId="{D3B7E634-8834-41CA-803B-5C3BB52B5019}" dt="2024-12-13T09:27:19.007" v="231"/>
        <pc:sldMkLst>
          <pc:docMk/>
          <pc:sldMk cId="0" sldId="259"/>
        </pc:sldMkLst>
        <pc:spChg chg="mod">
          <ac:chgData name="Lucas Forsberg (RF-SISU Örebro län)" userId="8389ac24-e803-46d6-a11c-cba2dd639827" providerId="ADAL" clId="{D3B7E634-8834-41CA-803B-5C3BB52B5019}" dt="2024-12-13T09:27:19.007" v="231"/>
          <ac:spMkLst>
            <pc:docMk/>
            <pc:sldMk cId="0" sldId="259"/>
            <ac:spMk id="70" creationId="{00000000-0000-0000-0000-000000000000}"/>
          </ac:spMkLst>
        </pc:spChg>
      </pc:sldChg>
      <pc:sldChg chg="modSp mod">
        <pc:chgData name="Lucas Forsberg (RF-SISU Örebro län)" userId="8389ac24-e803-46d6-a11c-cba2dd639827" providerId="ADAL" clId="{D3B7E634-8834-41CA-803B-5C3BB52B5019}" dt="2024-12-13T09:27:33.626" v="233" actId="1076"/>
        <pc:sldMkLst>
          <pc:docMk/>
          <pc:sldMk cId="0" sldId="260"/>
        </pc:sldMkLst>
        <pc:spChg chg="mod">
          <ac:chgData name="Lucas Forsberg (RF-SISU Örebro län)" userId="8389ac24-e803-46d6-a11c-cba2dd639827" providerId="ADAL" clId="{D3B7E634-8834-41CA-803B-5C3BB52B5019}" dt="2024-12-13T09:27:33.626" v="233" actId="1076"/>
          <ac:spMkLst>
            <pc:docMk/>
            <pc:sldMk cId="0" sldId="260"/>
            <ac:spMk id="8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g2f6208412e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 name="Google Shape;31;g2f6208412e9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g2f6208412e9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 name="Google Shape;42;g2f6208412e9_0_4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2f6208412e9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3" name="Google Shape;53;g2f6208412e9_0_6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f6208412e9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g2f6208412e9_0_88: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f6208412e9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5" name="Google Shape;75;g2f6208412e9_0_115: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18"/>
        <p:cNvGrpSpPr/>
        <p:nvPr/>
      </p:nvGrpSpPr>
      <p:grpSpPr>
        <a:xfrm>
          <a:off x="0" y="0"/>
          <a:ext cx="0" cy="0"/>
          <a:chOff x="0" y="0"/>
          <a:chExt cx="0" cy="0"/>
        </a:xfrm>
      </p:grpSpPr>
      <p:sp>
        <p:nvSpPr>
          <p:cNvPr id="19" name="Google Shape;19;g2f6208412e9_0_55"/>
          <p:cNvSpPr>
            <a:spLocks noGrp="1"/>
          </p:cNvSpPr>
          <p:nvPr>
            <p:ph type="pic" idx="2"/>
          </p:nvPr>
        </p:nvSpPr>
        <p:spPr>
          <a:xfrm>
            <a:off x="-1" y="1"/>
            <a:ext cx="7559700" cy="3319800"/>
          </a:xfrm>
          <a:prstGeom prst="rect">
            <a:avLst/>
          </a:prstGeom>
          <a:noFill/>
          <a:ln>
            <a:noFill/>
          </a:ln>
        </p:spPr>
      </p:sp>
      <p:sp>
        <p:nvSpPr>
          <p:cNvPr id="20" name="Google Shape;20;g2f6208412e9_0_55"/>
          <p:cNvSpPr txBox="1">
            <a:spLocks noGrp="1"/>
          </p:cNvSpPr>
          <p:nvPr>
            <p:ph type="ctrTitle"/>
          </p:nvPr>
        </p:nvSpPr>
        <p:spPr>
          <a:xfrm>
            <a:off x="482453" y="2049524"/>
            <a:ext cx="6060000" cy="72900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21" name="Google Shape;21;g2f6208412e9_0_55"/>
          <p:cNvSpPr txBox="1">
            <a:spLocks noGrp="1"/>
          </p:cNvSpPr>
          <p:nvPr>
            <p:ph type="body" idx="1"/>
          </p:nvPr>
        </p:nvSpPr>
        <p:spPr>
          <a:xfrm>
            <a:off x="482453" y="3718599"/>
            <a:ext cx="6060000" cy="47280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2" name="Google Shape;22;g2f6208412e9_0_55"/>
          <p:cNvSpPr txBox="1">
            <a:spLocks noGrp="1"/>
          </p:cNvSpPr>
          <p:nvPr>
            <p:ph type="body" idx="3"/>
          </p:nvPr>
        </p:nvSpPr>
        <p:spPr>
          <a:xfrm>
            <a:off x="482453" y="1747032"/>
            <a:ext cx="3090600" cy="358200"/>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23" name="Google Shape;23;g2f6208412e9_0_55"/>
          <p:cNvPicPr preferRelativeResize="0"/>
          <p:nvPr/>
        </p:nvPicPr>
        <p:blipFill rotWithShape="1">
          <a:blip r:embed="rId2">
            <a:alphaModFix/>
          </a:blip>
          <a:srcRect/>
          <a:stretch/>
        </p:blipFill>
        <p:spPr>
          <a:xfrm>
            <a:off x="6055112" y="402809"/>
            <a:ext cx="937587" cy="879321"/>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24"/>
        <p:cNvGrpSpPr/>
        <p:nvPr/>
      </p:nvGrpSpPr>
      <p:grpSpPr>
        <a:xfrm>
          <a:off x="0" y="0"/>
          <a:ext cx="0" cy="0"/>
          <a:chOff x="0" y="0"/>
          <a:chExt cx="0" cy="0"/>
        </a:xfrm>
      </p:grpSpPr>
      <p:sp>
        <p:nvSpPr>
          <p:cNvPr id="25" name="Google Shape;25;g2f6208412e9_0_61"/>
          <p:cNvSpPr txBox="1">
            <a:spLocks noGrp="1"/>
          </p:cNvSpPr>
          <p:nvPr>
            <p:ph type="body" idx="1"/>
          </p:nvPr>
        </p:nvSpPr>
        <p:spPr>
          <a:xfrm>
            <a:off x="842670" y="1958813"/>
            <a:ext cx="3090600" cy="358200"/>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6" name="Google Shape;26;g2f6208412e9_0_61"/>
          <p:cNvSpPr txBox="1">
            <a:spLocks noGrp="1"/>
          </p:cNvSpPr>
          <p:nvPr>
            <p:ph type="body" idx="2"/>
          </p:nvPr>
        </p:nvSpPr>
        <p:spPr>
          <a:xfrm>
            <a:off x="842670" y="2533175"/>
            <a:ext cx="6060000" cy="47280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7" name="Google Shape;27;g2f6208412e9_0_61"/>
          <p:cNvSpPr/>
          <p:nvPr/>
        </p:nvSpPr>
        <p:spPr>
          <a:xfrm>
            <a:off x="-1" y="0"/>
            <a:ext cx="469800" cy="10691700"/>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8" name="Google Shape;28;g2f6208412e9_0_61"/>
          <p:cNvPicPr preferRelativeResize="0"/>
          <p:nvPr/>
        </p:nvPicPr>
        <p:blipFill rotWithShape="1">
          <a:blip r:embed="rId2">
            <a:alphaModFix/>
          </a:blip>
          <a:srcRect l="10348" t="44419" r="2246" b="44459"/>
          <a:stretch/>
        </p:blipFill>
        <p:spPr>
          <a:xfrm rot="-5400000">
            <a:off x="-5267591" y="5267593"/>
            <a:ext cx="11004883" cy="469703"/>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2" r:id="rId1"/>
    <p:sldLayoutId id="214748365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5.png"/><Relationship Id="rId7"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hyperlink" Target="https://www.youtube.com/watch?v=ReRvMmhcTQU" TargetMode="External"/><Relationship Id="rId5" Type="http://schemas.openxmlformats.org/officeDocument/2006/relationships/hyperlink" Target="https://barnensspelregler.se/regelett" TargetMode="External"/><Relationship Id="rId4" Type="http://schemas.openxmlformats.org/officeDocument/2006/relationships/hyperlink" Target="https://www.rf.se/omriksidrottsforbundet/idrottsrorelsensstyrandedokumen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barnensspelregler.se/regel-sex"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5.png"/><Relationship Id="rId7" Type="http://schemas.openxmlformats.org/officeDocument/2006/relationships/hyperlink" Target="https://www.oru.se/samverkan/oru-innovation/motesplats-socialinnovation/idrott-som-medel--inte-som-mal/"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hyperlink" Target="https://www.youtube.com/watch?v=6xfqLO_2zjI" TargetMode="External"/><Relationship Id="rId5" Type="http://schemas.openxmlformats.org/officeDocument/2006/relationships/hyperlink" Target="https://www.youtube.com/watch?v=gBKTgBTcsUM" TargetMode="External"/><Relationship Id="rId4" Type="http://schemas.openxmlformats.org/officeDocument/2006/relationships/hyperlink" Target="https://www.youtube.com/watch?v=kPbUCYAno8Y"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
        <p:cNvGrpSpPr/>
        <p:nvPr/>
      </p:nvGrpSpPr>
      <p:grpSpPr>
        <a:xfrm>
          <a:off x="0" y="0"/>
          <a:ext cx="0" cy="0"/>
          <a:chOff x="0" y="0"/>
          <a:chExt cx="0" cy="0"/>
        </a:xfrm>
      </p:grpSpPr>
      <p:sp>
        <p:nvSpPr>
          <p:cNvPr id="33" name="Google Shape;33;g2f6208412e9_0_0"/>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4" name="Google Shape;34;g2f6208412e9_0_0"/>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35" name="Google Shape;35;g2f6208412e9_0_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36" name="Google Shape;36;g2f6208412e9_0_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 </a:t>
            </a:r>
            <a:r>
              <a:rPr lang="sv-SE"/>
              <a:t>IDROTT FÖR ALLA</a:t>
            </a:r>
            <a:endParaRPr/>
          </a:p>
        </p:txBody>
      </p:sp>
      <p:sp>
        <p:nvSpPr>
          <p:cNvPr id="37" name="Google Shape;37;g2f6208412e9_0_0"/>
          <p:cNvSpPr txBox="1">
            <a:spLocks noGrp="1"/>
          </p:cNvSpPr>
          <p:nvPr>
            <p:ph type="body" idx="1"/>
          </p:nvPr>
        </p:nvSpPr>
        <p:spPr>
          <a:xfrm>
            <a:off x="429421" y="2586284"/>
            <a:ext cx="6165900" cy="13131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a:t>
            </a:r>
            <a:r>
              <a:rPr lang="sv-SE"/>
              <a:t>här lärgruppen </a:t>
            </a:r>
            <a:r>
              <a:rPr lang="sv-SE" dirty="0"/>
              <a:t>är en del av KFUM Örebro Baskets Utbildningsstege som är framtagen tillsammans med RF-SISU Örebro län. Syftet med stegen är att kvalitetssäkra den teoretiska utbildning av våra barn och ungdomar i föreningen.</a:t>
            </a:r>
          </a:p>
          <a:p>
            <a:pPr marL="12700" lvl="1" indent="0" algn="l" rtl="0">
              <a:lnSpc>
                <a:spcPct val="110000"/>
              </a:lnSpc>
              <a:spcBef>
                <a:spcPts val="600"/>
              </a:spcBef>
              <a:spcAft>
                <a:spcPts val="0"/>
              </a:spcAft>
              <a:buClr>
                <a:srgbClr val="0065B0"/>
              </a:buClr>
              <a:buSzPts val="1400"/>
              <a:buNone/>
            </a:pPr>
            <a:r>
              <a:rPr lang="sv-SE" dirty="0"/>
              <a:t>Ert tema: IDROTT FÖR ALLA</a:t>
            </a:r>
          </a:p>
          <a:p>
            <a:pPr marL="0" lvl="0" indent="0" algn="l" rtl="0">
              <a:lnSpc>
                <a:spcPct val="110000"/>
              </a:lnSpc>
              <a:spcBef>
                <a:spcPts val="600"/>
              </a:spcBef>
              <a:spcAft>
                <a:spcPts val="0"/>
              </a:spcAft>
              <a:buClr>
                <a:schemeClr val="dk1"/>
              </a:buClr>
              <a:buSzPts val="1100"/>
              <a:buFont typeface="Arial"/>
              <a:buNone/>
            </a:pPr>
            <a:r>
              <a:rPr lang="sv-SE" dirty="0"/>
              <a:t>En av idrottens värdegrund är ”allas rätt att vara med”. Oavsett funktionsvariation, etnisk bakgrund, socioekonomisk situation ska idrott vara för alla. Under det här året ska ni få möjlighet att diskutera kring hur ni i laget kan vara mer inkluderande. Ni väljer själva vilken ordning ni ska göra de olika </a:t>
            </a:r>
            <a:r>
              <a:rPr lang="sv-SE" dirty="0" err="1"/>
              <a:t>lärgrupperna</a:t>
            </a:r>
            <a:r>
              <a:rPr lang="sv-SE" dirty="0"/>
              <a:t> i ert tema, men försök planera så att samtliga genomförs någon gång under året. </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r>
              <a:rPr lang="sv-SE" dirty="0"/>
              <a:t>Frågor </a:t>
            </a:r>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8" name="Google Shape;38;g2f6208412e9_0_0"/>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39" name="Google Shape;39;g2f6208412e9_0_0"/>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3"/>
        <p:cNvGrpSpPr/>
        <p:nvPr/>
      </p:nvGrpSpPr>
      <p:grpSpPr>
        <a:xfrm>
          <a:off x="0" y="0"/>
          <a:ext cx="0" cy="0"/>
          <a:chOff x="0" y="0"/>
          <a:chExt cx="0" cy="0"/>
        </a:xfrm>
      </p:grpSpPr>
      <p:sp>
        <p:nvSpPr>
          <p:cNvPr id="44" name="Google Shape;44;g2f6208412e9_0_4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5" name="Google Shape;45;g2f6208412e9_0_4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6" name="Google Shape;46;g2f6208412e9_0_44"/>
          <p:cNvSpPr txBox="1">
            <a:spLocks noGrp="1"/>
          </p:cNvSpPr>
          <p:nvPr>
            <p:ph type="ctrTitle"/>
          </p:nvPr>
        </p:nvSpPr>
        <p:spPr>
          <a:xfrm>
            <a:off x="123675" y="1086224"/>
            <a:ext cx="5809800" cy="6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sz="2900"/>
              <a:t>ALLA BARN ÄR LIKA MYCKET VÄRDA OCH SKA BEHANDLAS MED RESPEKT</a:t>
            </a:r>
            <a:endParaRPr sz="2900">
              <a:solidFill>
                <a:schemeClr val="lt1"/>
              </a:solidFill>
            </a:endParaRPr>
          </a:p>
        </p:txBody>
      </p:sp>
      <p:sp>
        <p:nvSpPr>
          <p:cNvPr id="47" name="Google Shape;47;g2f6208412e9_0_44"/>
          <p:cNvSpPr txBox="1">
            <a:spLocks noGrp="1"/>
          </p:cNvSpPr>
          <p:nvPr>
            <p:ph type="body" idx="3"/>
          </p:nvPr>
        </p:nvSpPr>
        <p:spPr>
          <a:xfrm>
            <a:off x="123678" y="7789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IDROTT FÖR ALLA #1</a:t>
            </a:r>
            <a:endParaRPr/>
          </a:p>
        </p:txBody>
      </p:sp>
      <p:sp>
        <p:nvSpPr>
          <p:cNvPr id="48" name="Google Shape;48;g2f6208412e9_0_44"/>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b="1" dirty="0">
                <a:latin typeface="Arial Black"/>
                <a:ea typeface="Arial Black"/>
                <a:cs typeface="Arial Black"/>
                <a:sym typeface="Arial Black"/>
              </a:rPr>
              <a:t>Material: Möjlighet att anteckna </a:t>
            </a:r>
            <a:endParaRPr b="1"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Ni ska nu studera Barnens spelregler, Riksidrottsförbundets och Bris gemensamma initiativ för en trygg och utvecklande barn- och ungdomsidrott. Den här lärgruppen kommer fokusera på tyst kommunikation som sker på planen.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Börja med en dela upp laget i mindre grupper med varsin ledare och inled med en lek. Leken är att spelaren ska täcka för munnen och då ska övriga gruppen gissa om personen är ledsen eller glad. Gå laget runt. Syftet är att förstå att det går att prata även igenom ögonen.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Fortsätt i de mindre grupperna genom att diskutera frågorna nedan. </a:t>
            </a:r>
            <a:endParaRPr dirty="0"/>
          </a:p>
          <a:p>
            <a:pPr marL="0" lvl="0" indent="0" algn="l" rtl="0">
              <a:lnSpc>
                <a:spcPct val="110000"/>
              </a:lnSpc>
              <a:spcBef>
                <a:spcPts val="600"/>
              </a:spcBef>
              <a:spcAft>
                <a:spcPts val="0"/>
              </a:spcAft>
              <a:buClr>
                <a:schemeClr val="dk1"/>
              </a:buClr>
              <a:buSzPts val="1100"/>
              <a:buFont typeface="Arial"/>
              <a:buNone/>
            </a:pPr>
            <a:r>
              <a:rPr lang="sv-SE" dirty="0"/>
              <a:t>▪ Vad är </a:t>
            </a:r>
            <a:r>
              <a:rPr lang="sv-SE" dirty="0" err="1"/>
              <a:t>kroppspråk</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 Hur kan man bara prata med </a:t>
            </a:r>
            <a:r>
              <a:rPr lang="sv-SE" dirty="0" err="1"/>
              <a:t>kroppspråket</a:t>
            </a:r>
            <a:r>
              <a:rPr lang="sv-SE" dirty="0"/>
              <a:t>? Ge exempel. </a:t>
            </a:r>
            <a:endParaRPr dirty="0"/>
          </a:p>
          <a:p>
            <a:pPr marL="0" lvl="0" indent="0" algn="l" rtl="0">
              <a:lnSpc>
                <a:spcPct val="110000"/>
              </a:lnSpc>
              <a:spcBef>
                <a:spcPts val="600"/>
              </a:spcBef>
              <a:spcAft>
                <a:spcPts val="0"/>
              </a:spcAft>
              <a:buClr>
                <a:schemeClr val="dk1"/>
              </a:buClr>
              <a:buSzPts val="1100"/>
              <a:buFont typeface="Arial"/>
              <a:buNone/>
            </a:pPr>
            <a:r>
              <a:rPr lang="sv-SE" dirty="0"/>
              <a:t>▪ Hur kan ni använda </a:t>
            </a:r>
            <a:r>
              <a:rPr lang="sv-SE" dirty="0" err="1"/>
              <a:t>kroppspråket</a:t>
            </a:r>
            <a:r>
              <a:rPr lang="sv-SE" dirty="0"/>
              <a:t> på planen? </a:t>
            </a:r>
            <a:endParaRPr dirty="0"/>
          </a:p>
          <a:p>
            <a:pPr marL="0" lvl="0" indent="0" algn="l" rtl="0">
              <a:lnSpc>
                <a:spcPct val="110000"/>
              </a:lnSpc>
              <a:spcBef>
                <a:spcPts val="600"/>
              </a:spcBef>
              <a:spcAft>
                <a:spcPts val="0"/>
              </a:spcAft>
              <a:buClr>
                <a:schemeClr val="dk1"/>
              </a:buClr>
              <a:buSzPts val="1100"/>
              <a:buFont typeface="Arial"/>
              <a:buNone/>
            </a:pPr>
            <a:r>
              <a:rPr lang="sv-SE" dirty="0"/>
              <a:t>▪ Finns det någon i er närhet eller i laget som duktig på </a:t>
            </a:r>
            <a:r>
              <a:rPr lang="sv-SE" dirty="0" err="1"/>
              <a:t>kroppspråk</a:t>
            </a:r>
            <a:r>
              <a:rPr lang="sv-SE" dirty="0"/>
              <a:t>?</a:t>
            </a:r>
            <a:endParaRPr dirty="0"/>
          </a:p>
          <a:p>
            <a:pPr marL="0" lvl="0" indent="0" algn="l" rtl="0">
              <a:lnSpc>
                <a:spcPct val="110000"/>
              </a:lnSpc>
              <a:spcBef>
                <a:spcPts val="600"/>
              </a:spcBef>
              <a:spcAft>
                <a:spcPts val="0"/>
              </a:spcAft>
              <a:buClr>
                <a:schemeClr val="dk1"/>
              </a:buClr>
              <a:buSzPts val="1100"/>
              <a:buFont typeface="Arial"/>
              <a:buNone/>
            </a:pPr>
            <a:r>
              <a:rPr lang="sv-SE" dirty="0"/>
              <a:t>▪ Finns det något ni kan göra i laget för att skapa större trygghet och för att ”tysta </a:t>
            </a:r>
            <a:r>
              <a:rPr lang="sv-SE" dirty="0" err="1"/>
              <a:t>taskigheter</a:t>
            </a:r>
            <a:r>
              <a:rPr lang="sv-SE" dirty="0"/>
              <a:t>” inte ska förekomma?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Gruppen återsamlas, låt samtliga spelare få berätta något som hen har lärt sig under diskussionen.</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Fundera i ledarteamet vilka blickar ni ger till utövare på och utanför planen. Gör varandra medvetna om saker som er ledarkollega brukar göra som är bra och kan förändra. </a:t>
            </a:r>
            <a:endParaRPr dirty="0"/>
          </a:p>
          <a:p>
            <a:pPr marL="0" lvl="0" indent="0" algn="l" rtl="0">
              <a:lnSpc>
                <a:spcPct val="110000"/>
              </a:lnSpc>
              <a:spcBef>
                <a:spcPts val="600"/>
              </a:spcBef>
              <a:spcAft>
                <a:spcPts val="0"/>
              </a:spcAft>
              <a:buClr>
                <a:schemeClr val="dk1"/>
              </a:buClr>
              <a:buSzPts val="1100"/>
              <a:buFont typeface="Arial"/>
              <a:buNone/>
            </a:pPr>
            <a:r>
              <a:rPr lang="sv-SE" sz="1400" b="1" dirty="0">
                <a:latin typeface="Arial Black"/>
                <a:ea typeface="Arial Black"/>
                <a:cs typeface="Arial Black"/>
                <a:sym typeface="Arial Black"/>
              </a:rPr>
              <a:t>Fördjupning för ledare </a:t>
            </a:r>
            <a:endParaRPr sz="1400" b="1"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Idrottsrörelsen värdegrund:</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Hemsida: </a:t>
            </a:r>
            <a:r>
              <a:rPr lang="sv-SE" u="sng" dirty="0">
                <a:solidFill>
                  <a:schemeClr val="hlink"/>
                </a:solidFill>
                <a:hlinkClick r:id="rId4"/>
              </a:rPr>
              <a:t>https://www.rf.se/omriksidrottsforbundet/idrottsrorelsensstyrandedokument</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Barnens spelregler: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Hemsida om Barnens spelregel 1: </a:t>
            </a:r>
            <a:r>
              <a:rPr lang="sv-SE" u="sng" dirty="0">
                <a:solidFill>
                  <a:schemeClr val="hlink"/>
                </a:solidFill>
                <a:hlinkClick r:id="rId5"/>
              </a:rPr>
              <a:t>https://barnensspelregler.se/regelett </a:t>
            </a:r>
            <a:endParaRPr dirty="0"/>
          </a:p>
          <a:p>
            <a:pPr marL="0" lvl="0" indent="0" algn="l" rtl="0">
              <a:lnSpc>
                <a:spcPct val="110000"/>
              </a:lnSpc>
              <a:spcBef>
                <a:spcPts val="600"/>
              </a:spcBef>
              <a:spcAft>
                <a:spcPts val="0"/>
              </a:spcAft>
              <a:buClr>
                <a:schemeClr val="dk1"/>
              </a:buClr>
              <a:buSzPts val="1100"/>
              <a:buFont typeface="Arial"/>
              <a:buNone/>
            </a:pPr>
            <a:r>
              <a:rPr lang="sv-SE" dirty="0"/>
              <a:t>Film: </a:t>
            </a:r>
            <a:r>
              <a:rPr lang="sv-SE" u="sng" dirty="0">
                <a:solidFill>
                  <a:schemeClr val="hlink"/>
                </a:solidFill>
                <a:hlinkClick r:id="rId6"/>
              </a:rPr>
              <a:t>https://www.youtube.com/watch?v=ReRvMmhcTQU </a:t>
            </a:r>
            <a:endParaRPr dirty="0"/>
          </a:p>
          <a:p>
            <a:pPr marL="0" indent="0">
              <a:spcBef>
                <a:spcPts val="600"/>
              </a:spcBef>
            </a:pPr>
            <a:r>
              <a:rPr lang="sv-SE" dirty="0"/>
              <a:t>Ta kontakt med din Utbildningsansvarig i föreningen så kan ledare och spelare få varsitt exemplar av Barnens spelregler. 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p:txBody>
      </p:sp>
      <p:pic>
        <p:nvPicPr>
          <p:cNvPr id="49" name="Google Shape;49;g2f6208412e9_0_44"/>
          <p:cNvPicPr preferRelativeResize="0"/>
          <p:nvPr/>
        </p:nvPicPr>
        <p:blipFill rotWithShape="1">
          <a:blip r:embed="rId7">
            <a:alphaModFix/>
          </a:blip>
          <a:srcRect/>
          <a:stretch/>
        </p:blipFill>
        <p:spPr>
          <a:xfrm>
            <a:off x="6313875" y="206898"/>
            <a:ext cx="937587" cy="879321"/>
          </a:xfrm>
          <a:prstGeom prst="rect">
            <a:avLst/>
          </a:prstGeom>
          <a:noFill/>
          <a:ln>
            <a:noFill/>
          </a:ln>
        </p:spPr>
      </p:pic>
      <p:pic>
        <p:nvPicPr>
          <p:cNvPr id="50" name="Google Shape;50;g2f6208412e9_0_44"/>
          <p:cNvPicPr preferRelativeResize="0"/>
          <p:nvPr/>
        </p:nvPicPr>
        <p:blipFill>
          <a:blip r:embed="rId8">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4"/>
        <p:cNvGrpSpPr/>
        <p:nvPr/>
      </p:nvGrpSpPr>
      <p:grpSpPr>
        <a:xfrm>
          <a:off x="0" y="0"/>
          <a:ext cx="0" cy="0"/>
          <a:chOff x="0" y="0"/>
          <a:chExt cx="0" cy="0"/>
        </a:xfrm>
      </p:grpSpPr>
      <p:sp>
        <p:nvSpPr>
          <p:cNvPr id="55" name="Google Shape;55;g2f6208412e9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6" name="Google Shape;56;g2f6208412e9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7" name="Google Shape;57;g2f6208412e9_0_66"/>
          <p:cNvSpPr txBox="1">
            <a:spLocks noGrp="1"/>
          </p:cNvSpPr>
          <p:nvPr>
            <p:ph type="ctrTitle"/>
          </p:nvPr>
        </p:nvSpPr>
        <p:spPr>
          <a:xfrm>
            <a:off x="77350" y="1634575"/>
            <a:ext cx="70431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sz="2400"/>
              <a:t>INGET BARN FÅR BLI UTSATT FÖR MOBBNING ELLER TRAKASSERIER</a:t>
            </a:r>
            <a:endParaRPr sz="2400">
              <a:solidFill>
                <a:schemeClr val="lt1"/>
              </a:solidFill>
            </a:endParaRPr>
          </a:p>
        </p:txBody>
      </p:sp>
      <p:sp>
        <p:nvSpPr>
          <p:cNvPr id="58" name="Google Shape;58;g2f6208412e9_0_66"/>
          <p:cNvSpPr txBox="1">
            <a:spLocks noGrp="1"/>
          </p:cNvSpPr>
          <p:nvPr>
            <p:ph type="body" idx="3"/>
          </p:nvPr>
        </p:nvSpPr>
        <p:spPr>
          <a:xfrm>
            <a:off x="141553" y="12763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IDROTT FÖR ALLA #2</a:t>
            </a:r>
            <a:endParaRPr/>
          </a:p>
        </p:txBody>
      </p:sp>
      <p:sp>
        <p:nvSpPr>
          <p:cNvPr id="59" name="Google Shape;59;g2f6208412e9_0_66"/>
          <p:cNvSpPr txBox="1">
            <a:spLocks noGrp="1"/>
          </p:cNvSpPr>
          <p:nvPr>
            <p:ph type="body" idx="1"/>
          </p:nvPr>
        </p:nvSpPr>
        <p:spPr>
          <a:xfrm>
            <a:off x="397474" y="2285950"/>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b="1" dirty="0">
                <a:latin typeface="Arial Black"/>
                <a:ea typeface="Arial Black"/>
                <a:cs typeface="Arial Black"/>
                <a:sym typeface="Arial Black"/>
              </a:rPr>
              <a:t>Material: Mindre lappar, pennor och möjlighet att skriva stort någonstans.</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r>
              <a:rPr lang="sv-SE" sz="1400" b="1" dirty="0">
                <a:solidFill>
                  <a:srgbClr val="0065B0"/>
                </a:solidFill>
                <a:latin typeface="Arial Black"/>
                <a:ea typeface="Arial Black"/>
                <a:cs typeface="Arial Black"/>
                <a:sym typeface="Arial Black"/>
              </a:rPr>
              <a: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Vad är mobbning?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Mobbning är svårt att förklara på ett enkelt sätt. Ett sätt att förklara mobbning är när du har blivit kränkt många gånger av en eller flera personer. Det kan kännas som att du är nedtryckt, är i underläge och har svårt att försvara dig. En kränkning är när någon säger eller gör något mot dig som gör att du känner dig ledsen, sårad och mindre värd. Trakasserier är ett agerande som kränker någons värdighet. Det kan handla om kommentarer, nedsättande skämt, gester eller utfrysning. </a:t>
            </a:r>
            <a:endParaRPr dirty="0"/>
          </a:p>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Tre viktiga regler för att motverka mobbing.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Ingen får säga elaka kommentarer, göra miner eller frysa ut någon. </a:t>
            </a:r>
            <a:endParaRPr dirty="0"/>
          </a:p>
          <a:p>
            <a:pPr marL="0" lvl="0" indent="0" algn="l" rtl="0">
              <a:lnSpc>
                <a:spcPct val="110000"/>
              </a:lnSpc>
              <a:spcBef>
                <a:spcPts val="600"/>
              </a:spcBef>
              <a:spcAft>
                <a:spcPts val="0"/>
              </a:spcAft>
              <a:buClr>
                <a:schemeClr val="dk1"/>
              </a:buClr>
              <a:buSzPts val="1100"/>
              <a:buFont typeface="Arial"/>
              <a:buNone/>
            </a:pPr>
            <a:r>
              <a:rPr lang="sv-SE" dirty="0"/>
              <a:t>▪ Det är du som avgör om du upplever dig illa behandlad eller inte. </a:t>
            </a:r>
            <a:endParaRPr dirty="0"/>
          </a:p>
          <a:p>
            <a:pPr marL="0" lvl="0" indent="0" algn="l" rtl="0">
              <a:lnSpc>
                <a:spcPct val="110000"/>
              </a:lnSpc>
              <a:spcBef>
                <a:spcPts val="600"/>
              </a:spcBef>
              <a:spcAft>
                <a:spcPts val="0"/>
              </a:spcAft>
              <a:buClr>
                <a:schemeClr val="dk1"/>
              </a:buClr>
              <a:buSzPts val="1100"/>
              <a:buFont typeface="Arial"/>
              <a:buNone/>
            </a:pPr>
            <a:r>
              <a:rPr lang="sv-SE" dirty="0"/>
              <a:t>▪ Att bli mobbad kan innebära att du mår dåligt under en längre tid och det viktigt att du inte håller det för dig själv utan vågar tala om för någon att du mår dåligt. </a:t>
            </a:r>
            <a:endParaRPr dirty="0"/>
          </a:p>
          <a:p>
            <a:pPr marL="0" lvl="0" indent="0" algn="l" rtl="0">
              <a:lnSpc>
                <a:spcPct val="110000"/>
              </a:lnSpc>
              <a:spcBef>
                <a:spcPts val="600"/>
              </a:spcBef>
              <a:spcAft>
                <a:spcPts val="0"/>
              </a:spcAft>
              <a:buClr>
                <a:schemeClr val="dk1"/>
              </a:buClr>
              <a:buSzPts val="1100"/>
              <a:buFont typeface="Arial"/>
              <a:buNone/>
            </a:pPr>
            <a:r>
              <a:rPr lang="sv-SE" dirty="0"/>
              <a:t>Förklara att det är enligt svensk lag olagligt att mobba någon. </a:t>
            </a:r>
            <a:endParaRPr dirty="0"/>
          </a:p>
          <a:p>
            <a:pPr marL="0" lvl="0" indent="0" algn="l" rtl="0">
              <a:lnSpc>
                <a:spcPct val="110000"/>
              </a:lnSpc>
              <a:spcBef>
                <a:spcPts val="600"/>
              </a:spcBef>
              <a:spcAft>
                <a:spcPts val="0"/>
              </a:spcAft>
              <a:buClr>
                <a:schemeClr val="dk1"/>
              </a:buClr>
              <a:buSzPts val="1100"/>
              <a:buFont typeface="Arial"/>
              <a:buNone/>
            </a:pPr>
            <a:r>
              <a:rPr lang="sv-SE" dirty="0"/>
              <a:t>Kom ihåg som ledare att mobbning kan vara väldigt känsligt för vissa så var uppmärksamma på signaler i rummet och hos enskilda spelare under hela passet.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Ni ska nu studera Barnens spelregler – Riksidrottsförbundets och Bris gemensamma initiativ för en trygg och utvecklande barn- och ungdomsidrott. </a:t>
            </a:r>
            <a:endParaRPr dirty="0"/>
          </a:p>
          <a:p>
            <a:pPr marL="0" lvl="0" indent="0" algn="l" rtl="0">
              <a:lnSpc>
                <a:spcPct val="110000"/>
              </a:lnSpc>
              <a:spcBef>
                <a:spcPts val="600"/>
              </a:spcBef>
              <a:spcAft>
                <a:spcPts val="0"/>
              </a:spcAft>
              <a:buClr>
                <a:schemeClr val="dk1"/>
              </a:buClr>
              <a:buSzPts val="1100"/>
              <a:buFont typeface="Arial"/>
              <a:buNone/>
            </a:pPr>
            <a:r>
              <a:rPr lang="sv-SE" dirty="0"/>
              <a:t>Du som ledare börjar med att beskriva vad mobbing och trakasserier innebär med hjälp av informationen ovan. </a:t>
            </a:r>
            <a:endParaRPr dirty="0"/>
          </a:p>
          <a:p>
            <a:pPr marL="0" lvl="0" indent="0" algn="l" rtl="0">
              <a:lnSpc>
                <a:spcPct val="110000"/>
              </a:lnSpc>
              <a:spcBef>
                <a:spcPts val="600"/>
              </a:spcBef>
              <a:spcAft>
                <a:spcPts val="0"/>
              </a:spcAft>
              <a:buClr>
                <a:schemeClr val="dk1"/>
              </a:buClr>
              <a:buSzPts val="1100"/>
              <a:buFont typeface="Arial"/>
              <a:buNone/>
            </a:pPr>
            <a:r>
              <a:rPr lang="sv-SE" dirty="0"/>
              <a:t>Spelarna kommer få ta ställning utifrån frågorna och det har fyra hörn med påstående som de kan ta ställning till. Syftet är att det ska reflektera hur de kan göra utifrån de olika situationerna och diskutera hur ni önskar ha det i laget. Låt gärna spelarna fundera en stund innan de går ut till vardera hörn, det för att försöka motverka grupptryck.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Vem bestämmer vem som får vara med?</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b="1" dirty="0"/>
              <a:t>Hörn 1:</a:t>
            </a:r>
            <a:r>
              <a:rPr lang="sv-SE" dirty="0"/>
              <a:t> Regler.  </a:t>
            </a:r>
            <a:r>
              <a:rPr lang="sv-SE" b="1" dirty="0"/>
              <a:t>Hörn 2:</a:t>
            </a:r>
            <a:r>
              <a:rPr lang="sv-SE" dirty="0"/>
              <a:t> Alla ska alltid få vara med. </a:t>
            </a:r>
            <a:endParaRPr dirty="0"/>
          </a:p>
          <a:p>
            <a:pPr marL="0" lvl="0" indent="0" algn="l" rtl="0">
              <a:lnSpc>
                <a:spcPct val="110000"/>
              </a:lnSpc>
              <a:spcBef>
                <a:spcPts val="600"/>
              </a:spcBef>
              <a:spcAft>
                <a:spcPts val="0"/>
              </a:spcAft>
              <a:buClr>
                <a:schemeClr val="dk1"/>
              </a:buClr>
              <a:buSzPts val="1100"/>
              <a:buFont typeface="Arial"/>
              <a:buNone/>
            </a:pPr>
            <a:r>
              <a:rPr lang="sv-SE" b="1" dirty="0"/>
              <a:t>Hörn 3: </a:t>
            </a:r>
            <a:r>
              <a:rPr lang="sv-SE" dirty="0"/>
              <a:t>En vuxen bestämmer.  </a:t>
            </a:r>
            <a:r>
              <a:rPr lang="sv-SE" b="1" dirty="0"/>
              <a:t>Hörn 4: </a:t>
            </a:r>
            <a:r>
              <a:rPr lang="sv-SE" dirty="0"/>
              <a:t>Den som är bäst. </a:t>
            </a: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Vad gör man om man ser någon bli mobbad?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b="1" dirty="0"/>
              <a:t>Hörn 1:</a:t>
            </a:r>
            <a:r>
              <a:rPr lang="sv-SE" dirty="0"/>
              <a:t> Låtsas att inte se. </a:t>
            </a:r>
            <a:r>
              <a:rPr lang="sv-SE" b="1" dirty="0"/>
              <a:t>Hörn 2:</a:t>
            </a:r>
            <a:r>
              <a:rPr lang="sv-SE" dirty="0"/>
              <a:t> Säger till vuxen att någon blir mobbad. </a:t>
            </a:r>
            <a:endParaRPr dirty="0"/>
          </a:p>
          <a:p>
            <a:pPr marL="0" lvl="0" indent="0" algn="l" rtl="0">
              <a:lnSpc>
                <a:spcPct val="110000"/>
              </a:lnSpc>
              <a:spcBef>
                <a:spcPts val="600"/>
              </a:spcBef>
              <a:spcAft>
                <a:spcPts val="0"/>
              </a:spcAft>
              <a:buClr>
                <a:schemeClr val="dk1"/>
              </a:buClr>
              <a:buSzPts val="1100"/>
              <a:buFont typeface="Arial"/>
              <a:buNone/>
            </a:pPr>
            <a:r>
              <a:rPr lang="sv-SE" b="1" dirty="0"/>
              <a:t>Hörn 3:</a:t>
            </a:r>
            <a:r>
              <a:rPr lang="sv-SE" dirty="0"/>
              <a:t> Säger till mobbaren att det inte är okej. </a:t>
            </a:r>
            <a:r>
              <a:rPr lang="sv-SE" b="1" dirty="0"/>
              <a:t>Hörn 4:</a:t>
            </a:r>
            <a:r>
              <a:rPr lang="sv-SE" dirty="0"/>
              <a:t> Tröstar personen som blivit mobbad.</a:t>
            </a:r>
            <a:endParaRPr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60" name="Google Shape;60;g2f6208412e9_0_66"/>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61" name="Google Shape;61;g2f6208412e9_0_66"/>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
        <p:cNvGrpSpPr/>
        <p:nvPr/>
      </p:nvGrpSpPr>
      <p:grpSpPr>
        <a:xfrm>
          <a:off x="0" y="0"/>
          <a:ext cx="0" cy="0"/>
          <a:chOff x="0" y="0"/>
          <a:chExt cx="0" cy="0"/>
        </a:xfrm>
      </p:grpSpPr>
      <p:sp>
        <p:nvSpPr>
          <p:cNvPr id="66" name="Google Shape;66;g2f6208412e9_0_88"/>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67" name="Google Shape;67;g2f6208412e9_0_88"/>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68" name="Google Shape;68;g2f6208412e9_0_88"/>
          <p:cNvSpPr txBox="1">
            <a:spLocks noGrp="1"/>
          </p:cNvSpPr>
          <p:nvPr>
            <p:ph type="ctrTitle"/>
          </p:nvPr>
        </p:nvSpPr>
        <p:spPr>
          <a:xfrm>
            <a:off x="129278" y="1556943"/>
            <a:ext cx="6060000" cy="729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Clr>
                <a:schemeClr val="lt1"/>
              </a:buClr>
              <a:buSzPts val="3400"/>
              <a:buFont typeface="Arial Black"/>
              <a:buNone/>
            </a:pPr>
            <a:r>
              <a:rPr lang="sv-SE" sz="2400"/>
              <a:t>INGET BARN FÅR BLI UTSATT FÖR MOBBNING ELLER TRAKASSERIER</a:t>
            </a:r>
            <a:endParaRPr sz="2400">
              <a:solidFill>
                <a:schemeClr val="lt1"/>
              </a:solidFill>
            </a:endParaRPr>
          </a:p>
        </p:txBody>
      </p:sp>
      <p:sp>
        <p:nvSpPr>
          <p:cNvPr id="69" name="Google Shape;69;g2f6208412e9_0_88"/>
          <p:cNvSpPr txBox="1">
            <a:spLocks noGrp="1"/>
          </p:cNvSpPr>
          <p:nvPr>
            <p:ph type="body" idx="3"/>
          </p:nvPr>
        </p:nvSpPr>
        <p:spPr>
          <a:xfrm>
            <a:off x="129278" y="128436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t>FORTSÄTTNING</a:t>
            </a:r>
            <a:endParaRPr/>
          </a:p>
        </p:txBody>
      </p:sp>
      <p:sp>
        <p:nvSpPr>
          <p:cNvPr id="70" name="Google Shape;70;g2f6208412e9_0_88"/>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Vad tror du att du skulle göra om du blev mobbad?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b="1" dirty="0"/>
              <a:t>Hörn 1:</a:t>
            </a:r>
            <a:r>
              <a:rPr lang="sv-SE" dirty="0"/>
              <a:t> Säger till någon vuxen. </a:t>
            </a:r>
            <a:r>
              <a:rPr lang="sv-SE" b="1" dirty="0"/>
              <a:t>Hörn 2:</a:t>
            </a:r>
            <a:r>
              <a:rPr lang="sv-SE" dirty="0"/>
              <a:t> Säger själv ifrån att det inte är okej. </a:t>
            </a:r>
            <a:endParaRPr dirty="0"/>
          </a:p>
          <a:p>
            <a:pPr marL="0" lvl="0" indent="0" algn="l" rtl="0">
              <a:lnSpc>
                <a:spcPct val="110000"/>
              </a:lnSpc>
              <a:spcBef>
                <a:spcPts val="600"/>
              </a:spcBef>
              <a:spcAft>
                <a:spcPts val="0"/>
              </a:spcAft>
              <a:buClr>
                <a:schemeClr val="dk1"/>
              </a:buClr>
              <a:buSzPts val="1100"/>
              <a:buFont typeface="Arial"/>
              <a:buNone/>
            </a:pPr>
            <a:r>
              <a:rPr lang="sv-SE" b="1" dirty="0"/>
              <a:t>Hörn 3:</a:t>
            </a:r>
            <a:r>
              <a:rPr lang="sv-SE" dirty="0"/>
              <a:t> Pratar med en kompis om det. </a:t>
            </a:r>
            <a:r>
              <a:rPr lang="sv-SE" b="1" dirty="0"/>
              <a:t>Hörn 4:</a:t>
            </a:r>
            <a:r>
              <a:rPr lang="sv-SE" dirty="0"/>
              <a:t> Låtsas som ingenting. </a:t>
            </a:r>
            <a:endParaRPr dirty="0"/>
          </a:p>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Vad borde man göra om man blir mobbad?</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b="1" dirty="0"/>
              <a:t> Hörn 1:</a:t>
            </a:r>
            <a:r>
              <a:rPr lang="sv-SE" dirty="0"/>
              <a:t> Säger till någon vuxen. </a:t>
            </a:r>
            <a:r>
              <a:rPr lang="sv-SE" b="1" dirty="0"/>
              <a:t>Hörn 2: </a:t>
            </a:r>
            <a:r>
              <a:rPr lang="sv-SE" dirty="0"/>
              <a:t>Säger själv ifrån att det inte är okej. </a:t>
            </a:r>
            <a:endParaRPr dirty="0"/>
          </a:p>
          <a:p>
            <a:pPr marL="0" lvl="0" indent="0" algn="l" rtl="0">
              <a:lnSpc>
                <a:spcPct val="110000"/>
              </a:lnSpc>
              <a:spcBef>
                <a:spcPts val="600"/>
              </a:spcBef>
              <a:spcAft>
                <a:spcPts val="0"/>
              </a:spcAft>
              <a:buClr>
                <a:schemeClr val="dk1"/>
              </a:buClr>
              <a:buSzPts val="1100"/>
              <a:buFont typeface="Arial"/>
              <a:buNone/>
            </a:pPr>
            <a:r>
              <a:rPr lang="sv-SE" b="1" dirty="0"/>
              <a:t>Hörn 3:</a:t>
            </a:r>
            <a:r>
              <a:rPr lang="sv-SE" dirty="0"/>
              <a:t> Pratar med en kompis om det. </a:t>
            </a:r>
            <a:r>
              <a:rPr lang="sv-SE" b="1" dirty="0"/>
              <a:t>Hörn 4: </a:t>
            </a:r>
            <a:r>
              <a:rPr lang="sv-SE" dirty="0"/>
              <a:t>Låtsas som ingenting. </a:t>
            </a:r>
            <a:endParaRPr dirty="0"/>
          </a:p>
          <a:p>
            <a:pPr marL="0" lvl="0" indent="0" algn="l" rtl="0">
              <a:lnSpc>
                <a:spcPct val="110000"/>
              </a:lnSpc>
              <a:spcBef>
                <a:spcPts val="600"/>
              </a:spcBef>
              <a:spcAft>
                <a:spcPts val="0"/>
              </a:spcAft>
              <a:buClr>
                <a:schemeClr val="dk1"/>
              </a:buClr>
              <a:buSzPts val="1100"/>
              <a:buFont typeface="Arial"/>
              <a:buNone/>
            </a:pP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Gruppen återsamlas, låt samtliga spelare få berätta något som hen har lärt sig under diskussionen.</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Varje spelare får som uppgift att göra en snäll sak som gör att sin lagkamrat känner sig sedd och med i laget, gärna med någon som man annars inte pratar med. Ge gärna exempel eller fråga laget vad man kan göra. Sedan två veckor efter så får spelarna berätta vad de har gjort. </a:t>
            </a:r>
            <a:endParaRPr dirty="0"/>
          </a:p>
          <a:p>
            <a:pPr marL="0" lvl="0" indent="0" algn="l" rtl="0">
              <a:lnSpc>
                <a:spcPct val="110000"/>
              </a:lnSpc>
              <a:spcBef>
                <a:spcPts val="600"/>
              </a:spcBef>
              <a:spcAft>
                <a:spcPts val="0"/>
              </a:spcAft>
              <a:buClr>
                <a:schemeClr val="dk1"/>
              </a:buClr>
              <a:buSzPts val="1100"/>
              <a:buFont typeface="Arial"/>
              <a:buNone/>
            </a:pPr>
            <a:r>
              <a:rPr lang="sv-SE" sz="1400" b="1" dirty="0">
                <a:latin typeface="Arial Black"/>
                <a:ea typeface="Arial Black"/>
                <a:cs typeface="Arial Black"/>
                <a:sym typeface="Arial Black"/>
              </a:rPr>
              <a:t>Fördjupning för ledare </a:t>
            </a:r>
            <a:endParaRPr sz="1400" b="1"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b="1" dirty="0"/>
              <a:t>Barnens spelregler: </a:t>
            </a:r>
            <a:endParaRPr b="1" dirty="0"/>
          </a:p>
          <a:p>
            <a:pPr marL="0" lvl="0" indent="0" algn="l" rtl="0">
              <a:lnSpc>
                <a:spcPct val="110000"/>
              </a:lnSpc>
              <a:spcBef>
                <a:spcPts val="600"/>
              </a:spcBef>
              <a:spcAft>
                <a:spcPts val="0"/>
              </a:spcAft>
              <a:buClr>
                <a:schemeClr val="dk1"/>
              </a:buClr>
              <a:buSzPts val="1100"/>
              <a:buFont typeface="Arial"/>
              <a:buNone/>
            </a:pPr>
            <a:r>
              <a:rPr lang="sv-SE" dirty="0"/>
              <a:t>Hemsida om Barnens spelregler 6:</a:t>
            </a:r>
            <a:endParaRPr dirty="0"/>
          </a:p>
          <a:p>
            <a:pPr marL="0" lvl="0" indent="0" algn="l" rtl="0">
              <a:lnSpc>
                <a:spcPct val="110000"/>
              </a:lnSpc>
              <a:spcBef>
                <a:spcPts val="600"/>
              </a:spcBef>
              <a:spcAft>
                <a:spcPts val="0"/>
              </a:spcAft>
              <a:buClr>
                <a:schemeClr val="dk1"/>
              </a:buClr>
              <a:buSzPts val="1100"/>
              <a:buFont typeface="Arial"/>
              <a:buNone/>
            </a:pPr>
            <a:r>
              <a:rPr lang="sv-SE" u="sng" dirty="0">
                <a:solidFill>
                  <a:schemeClr val="hlink"/>
                </a:solidFill>
                <a:hlinkClick r:id="rId4"/>
              </a:rPr>
              <a:t>https://barnensspelregler.se/regel-sex Film: https://www.youtube.com/watch?v=NmokdtEpkrU&amp;feature=emb_logo </a:t>
            </a:r>
            <a:endParaRPr dirty="0"/>
          </a:p>
          <a:p>
            <a:pPr marL="0" indent="0">
              <a:spcBef>
                <a:spcPts val="600"/>
              </a:spcBef>
            </a:pPr>
            <a:r>
              <a:rPr lang="sv-SE" dirty="0"/>
              <a:t>Ta kontakt med din verksamhetsutvecklare så kan ledare och spelare få varsitt exemplar av Barnens spelregler. 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r>
              <a:rPr lang="sv-SE" dirty="0"/>
              <a:t>.</a:t>
            </a:r>
            <a:endParaRPr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71" name="Google Shape;71;g2f6208412e9_0_88"/>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72" name="Google Shape;72;g2f6208412e9_0_88"/>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6"/>
        <p:cNvGrpSpPr/>
        <p:nvPr/>
      </p:nvGrpSpPr>
      <p:grpSpPr>
        <a:xfrm>
          <a:off x="0" y="0"/>
          <a:ext cx="0" cy="0"/>
          <a:chOff x="0" y="0"/>
          <a:chExt cx="0" cy="0"/>
        </a:xfrm>
      </p:grpSpPr>
      <p:sp>
        <p:nvSpPr>
          <p:cNvPr id="77" name="Google Shape;77;g2f6208412e9_0_115"/>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78" name="Google Shape;78;g2f6208412e9_0_115"/>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79" name="Google Shape;79;g2f6208412e9_0_115"/>
          <p:cNvSpPr txBox="1">
            <a:spLocks noGrp="1"/>
          </p:cNvSpPr>
          <p:nvPr>
            <p:ph type="ctrTitle"/>
          </p:nvPr>
        </p:nvSpPr>
        <p:spPr>
          <a:xfrm>
            <a:off x="65053" y="1856618"/>
            <a:ext cx="6060000" cy="729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Clr>
                <a:schemeClr val="lt1"/>
              </a:buClr>
              <a:buSzPts val="3400"/>
              <a:buFont typeface="Arial Black"/>
              <a:buNone/>
            </a:pPr>
            <a:r>
              <a:rPr lang="sv-SE" sz="2400"/>
              <a:t>INTEGRATION OCH SEGREGATION</a:t>
            </a:r>
            <a:endParaRPr sz="2400">
              <a:solidFill>
                <a:schemeClr val="lt1"/>
              </a:solidFill>
            </a:endParaRPr>
          </a:p>
        </p:txBody>
      </p:sp>
      <p:sp>
        <p:nvSpPr>
          <p:cNvPr id="80" name="Google Shape;80;g2f6208412e9_0_115"/>
          <p:cNvSpPr txBox="1">
            <a:spLocks noGrp="1"/>
          </p:cNvSpPr>
          <p:nvPr>
            <p:ph type="body" idx="3"/>
          </p:nvPr>
        </p:nvSpPr>
        <p:spPr>
          <a:xfrm>
            <a:off x="65053" y="14984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t>LÄRGRUPPSPLAN IDROTT FÖR ALLA #3</a:t>
            </a:r>
            <a:endParaRPr/>
          </a:p>
        </p:txBody>
      </p:sp>
      <p:sp>
        <p:nvSpPr>
          <p:cNvPr id="81" name="Google Shape;81;g2f6208412e9_0_115"/>
          <p:cNvSpPr txBox="1">
            <a:spLocks noGrp="1"/>
          </p:cNvSpPr>
          <p:nvPr>
            <p:ph type="body" idx="1"/>
          </p:nvPr>
        </p:nvSpPr>
        <p:spPr>
          <a:xfrm>
            <a:off x="429421" y="2458159"/>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Material: Mindre lappar, pennor och möjlighet att skriva stort någonstans, skärm med ljud. Boka förslagsvis ett av konferensrummen på Tegelbruket, gratis för föreningen.</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Ni kommer få se tre filmklipp med efterföljande frågeställningar som ni diskuterar om. Varje filmklipp kommer avslutas med en diskussionsfråga. Dela därför in laget i mindre grupper om 4-6 spelare med en ledare i varje grupp innan ni börjar titta på första filmklippet.</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00000"/>
              </a:lnSpc>
              <a:spcBef>
                <a:spcPts val="0"/>
              </a:spcBef>
              <a:spcAft>
                <a:spcPts val="0"/>
              </a:spcAft>
              <a:buClr>
                <a:schemeClr val="dk1"/>
              </a:buClr>
              <a:buSzPts val="1100"/>
              <a:buFont typeface="Arial"/>
              <a:buNone/>
            </a:pPr>
            <a:r>
              <a:rPr lang="sv-SE" b="1" dirty="0"/>
              <a:t>▪ Integration &amp; segregation med Jasmin Benca (del 1</a:t>
            </a:r>
            <a:r>
              <a:rPr lang="sv-SE" dirty="0"/>
              <a:t>) </a:t>
            </a:r>
            <a:endParaRPr dirty="0"/>
          </a:p>
          <a:p>
            <a:pPr marL="0" lvl="0" indent="0" algn="l" rtl="0">
              <a:lnSpc>
                <a:spcPct val="100000"/>
              </a:lnSpc>
              <a:spcBef>
                <a:spcPts val="0"/>
              </a:spcBef>
              <a:spcAft>
                <a:spcPts val="0"/>
              </a:spcAft>
              <a:buClr>
                <a:schemeClr val="dk1"/>
              </a:buClr>
              <a:buSzPts val="1100"/>
              <a:buFont typeface="Arial"/>
              <a:buNone/>
            </a:pPr>
            <a:r>
              <a:rPr lang="sv-SE" dirty="0"/>
              <a:t>Diskussionsfråga: Var skulle du starta? (film om ett samhällslopp) </a:t>
            </a:r>
            <a:endParaRPr dirty="0"/>
          </a:p>
          <a:p>
            <a:pPr marL="0" lvl="0" indent="0" algn="l" rtl="0">
              <a:lnSpc>
                <a:spcPct val="100000"/>
              </a:lnSpc>
              <a:spcBef>
                <a:spcPts val="0"/>
              </a:spcBef>
              <a:spcAft>
                <a:spcPts val="0"/>
              </a:spcAft>
              <a:buClr>
                <a:schemeClr val="dk1"/>
              </a:buClr>
              <a:buSzPts val="1100"/>
              <a:buFont typeface="Arial"/>
              <a:buNone/>
            </a:pPr>
            <a:r>
              <a:rPr lang="sv-SE" b="1" dirty="0"/>
              <a:t>Länk till film: </a:t>
            </a:r>
            <a:r>
              <a:rPr lang="sv-SE" dirty="0"/>
              <a:t>Klicka </a:t>
            </a:r>
            <a:r>
              <a:rPr lang="sv-SE" u="sng" dirty="0">
                <a:solidFill>
                  <a:schemeClr val="hlink"/>
                </a:solidFill>
                <a:hlinkClick r:id="rId4"/>
              </a:rPr>
              <a:t>HÄR </a:t>
            </a:r>
            <a:endParaRPr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10000"/>
              </a:lnSpc>
              <a:spcBef>
                <a:spcPts val="0"/>
              </a:spcBef>
              <a:spcAft>
                <a:spcPts val="0"/>
              </a:spcAft>
              <a:buClr>
                <a:schemeClr val="dk1"/>
              </a:buClr>
              <a:buSzPts val="1100"/>
              <a:buFont typeface="Arial"/>
              <a:buNone/>
            </a:pPr>
            <a:r>
              <a:rPr lang="sv-SE" b="1" dirty="0"/>
              <a:t>▪ Integration &amp; segregation med Jasmin Benca (del 2) </a:t>
            </a:r>
            <a:endParaRPr b="1" dirty="0"/>
          </a:p>
          <a:p>
            <a:pPr marL="0" lvl="0" indent="0" algn="l" rtl="0">
              <a:lnSpc>
                <a:spcPct val="110000"/>
              </a:lnSpc>
              <a:spcBef>
                <a:spcPts val="0"/>
              </a:spcBef>
              <a:spcAft>
                <a:spcPts val="0"/>
              </a:spcAft>
              <a:buClr>
                <a:schemeClr val="dk1"/>
              </a:buClr>
              <a:buSzPts val="1100"/>
              <a:buFont typeface="Arial"/>
              <a:buNone/>
            </a:pPr>
            <a:r>
              <a:rPr lang="sv-SE" dirty="0"/>
              <a:t>Diskussionsfråga: Vad kan ni göra för att alla ska bli en del av den stora cirkeln? </a:t>
            </a:r>
            <a:endParaRPr dirty="0"/>
          </a:p>
          <a:p>
            <a:pPr marL="0" lvl="0" indent="0" algn="l" rtl="0">
              <a:lnSpc>
                <a:spcPct val="110000"/>
              </a:lnSpc>
              <a:spcBef>
                <a:spcPts val="0"/>
              </a:spcBef>
              <a:spcAft>
                <a:spcPts val="0"/>
              </a:spcAft>
              <a:buClr>
                <a:schemeClr val="dk1"/>
              </a:buClr>
              <a:buSzPts val="1100"/>
              <a:buFont typeface="Arial"/>
              <a:buNone/>
            </a:pPr>
            <a:r>
              <a:rPr lang="sv-SE" b="1" dirty="0"/>
              <a:t>Länk till film:</a:t>
            </a:r>
            <a:r>
              <a:rPr lang="sv-SE" dirty="0"/>
              <a:t> Klicka </a:t>
            </a:r>
            <a:r>
              <a:rPr lang="sv-SE" u="sng" dirty="0">
                <a:solidFill>
                  <a:schemeClr val="hlink"/>
                </a:solidFill>
                <a:hlinkClick r:id="rId5"/>
              </a:rPr>
              <a:t>HÄR</a:t>
            </a:r>
            <a:r>
              <a:rPr lang="sv-SE" dirty="0"/>
              <a:t> </a:t>
            </a:r>
            <a:endParaRPr dirty="0"/>
          </a:p>
          <a:p>
            <a:pPr marL="0" lvl="0" indent="0" algn="l" rtl="0">
              <a:lnSpc>
                <a:spcPct val="110000"/>
              </a:lnSpc>
              <a:spcBef>
                <a:spcPts val="0"/>
              </a:spcBef>
              <a:spcAft>
                <a:spcPts val="0"/>
              </a:spcAft>
              <a:buClr>
                <a:schemeClr val="dk1"/>
              </a:buClr>
              <a:buSzPts val="1100"/>
              <a:buFont typeface="Arial"/>
              <a:buNone/>
            </a:pPr>
            <a:endParaRPr dirty="0"/>
          </a:p>
          <a:p>
            <a:pPr marL="0" lvl="0" indent="0" algn="l" rtl="0">
              <a:lnSpc>
                <a:spcPct val="110000"/>
              </a:lnSpc>
              <a:spcBef>
                <a:spcPts val="0"/>
              </a:spcBef>
              <a:spcAft>
                <a:spcPts val="0"/>
              </a:spcAft>
              <a:buClr>
                <a:schemeClr val="dk1"/>
              </a:buClr>
              <a:buSzPts val="1100"/>
              <a:buFont typeface="Arial"/>
              <a:buNone/>
            </a:pPr>
            <a:r>
              <a:rPr lang="sv-SE" b="1" dirty="0"/>
              <a:t>▪ Integration &amp; segregation med Jasmin Benca (del 3) </a:t>
            </a:r>
            <a:endParaRPr b="1" dirty="0"/>
          </a:p>
          <a:p>
            <a:pPr marL="0" lvl="0" indent="0" algn="l" rtl="0">
              <a:lnSpc>
                <a:spcPct val="110000"/>
              </a:lnSpc>
              <a:spcBef>
                <a:spcPts val="0"/>
              </a:spcBef>
              <a:spcAft>
                <a:spcPts val="0"/>
              </a:spcAft>
              <a:buClr>
                <a:schemeClr val="dk1"/>
              </a:buClr>
              <a:buSzPts val="1100"/>
              <a:buFont typeface="Arial"/>
              <a:buNone/>
            </a:pPr>
            <a:r>
              <a:rPr lang="sv-SE" dirty="0"/>
              <a:t>Diskussionsfråga: Summera vad ni har lärt er och hur ni kan arbeta med detta i laget. </a:t>
            </a:r>
            <a:endParaRPr dirty="0"/>
          </a:p>
          <a:p>
            <a:pPr marL="0" lvl="0" indent="0" algn="l" rtl="0">
              <a:lnSpc>
                <a:spcPct val="110000"/>
              </a:lnSpc>
              <a:spcBef>
                <a:spcPts val="0"/>
              </a:spcBef>
              <a:spcAft>
                <a:spcPts val="0"/>
              </a:spcAft>
              <a:buClr>
                <a:schemeClr val="dk1"/>
              </a:buClr>
              <a:buSzPts val="1100"/>
              <a:buFont typeface="Arial"/>
              <a:buNone/>
            </a:pPr>
            <a:r>
              <a:rPr lang="sv-SE" b="1" dirty="0"/>
              <a:t>Länk till film:</a:t>
            </a:r>
            <a:r>
              <a:rPr lang="sv-SE" dirty="0"/>
              <a:t> Klicka </a:t>
            </a:r>
            <a:r>
              <a:rPr lang="sv-SE" u="sng" dirty="0">
                <a:solidFill>
                  <a:schemeClr val="hlink"/>
                </a:solidFill>
                <a:hlinkClick r:id="rId6"/>
              </a:rPr>
              <a:t>HÄR </a:t>
            </a:r>
            <a:endParaRPr dirty="0"/>
          </a:p>
          <a:p>
            <a:pPr marL="0" lvl="0" indent="0" algn="l" rtl="0">
              <a:lnSpc>
                <a:spcPct val="110000"/>
              </a:lnSpc>
              <a:spcBef>
                <a:spcPts val="600"/>
              </a:spcBef>
              <a:spcAft>
                <a:spcPts val="0"/>
              </a:spcAft>
              <a:buClr>
                <a:schemeClr val="dk1"/>
              </a:buClr>
              <a:buSzPts val="1100"/>
              <a:buFont typeface="Arial"/>
              <a:buNone/>
            </a:pPr>
            <a:r>
              <a:rPr lang="sv-SE" b="1" dirty="0"/>
              <a:t>OBS: Alla filmklipp är textade. </a:t>
            </a:r>
            <a:endParaRPr b="1" dirty="0"/>
          </a:p>
          <a:p>
            <a:pPr marL="0" lvl="0" indent="0" algn="l" rtl="0">
              <a:lnSpc>
                <a:spcPct val="110000"/>
              </a:lnSpc>
              <a:spcBef>
                <a:spcPts val="600"/>
              </a:spcBef>
              <a:spcAft>
                <a:spcPts val="0"/>
              </a:spcAft>
              <a:buClr>
                <a:schemeClr val="dk1"/>
              </a:buClr>
              <a:buSzPts val="1100"/>
              <a:buFont typeface="Arial"/>
              <a:buNone/>
            </a:pPr>
            <a:endParaRPr b="1" dirty="0"/>
          </a:p>
          <a:p>
            <a:pPr marL="0" lvl="0" indent="0" algn="l" rtl="0">
              <a:lnSpc>
                <a:spcPct val="110000"/>
              </a:lnSpc>
              <a:spcBef>
                <a:spcPts val="600"/>
              </a:spcBef>
              <a:spcAft>
                <a:spcPts val="0"/>
              </a:spcAft>
              <a:buClr>
                <a:schemeClr val="dk1"/>
              </a:buClr>
              <a:buSzPts val="1100"/>
              <a:buFont typeface="Arial"/>
              <a:buNone/>
            </a:pPr>
            <a:r>
              <a:rPr lang="sv-SE" sz="1400" dirty="0">
                <a:solidFill>
                  <a:srgbClr val="0065B0"/>
                </a:solidFill>
                <a:latin typeface="Arial Black"/>
                <a:ea typeface="Arial Black"/>
                <a:cs typeface="Arial Black"/>
                <a:sym typeface="Arial Black"/>
              </a:rPr>
              <a:t>Avslut </a:t>
            </a:r>
            <a:endParaRPr sz="1400"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Sista filmen summerar ni vad ni har lärt er av de tre filmerna och hur ni kan arbeta med detta i laget. Plocka ut tre saker som ni ska fokusera på extra för att ni ska vara mer inkluderande i laget.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Spelarna får sedan som uppgift att berätta för sina vårdnadshavare vad det har lärt sig. </a:t>
            </a:r>
            <a:endParaRPr dirty="0"/>
          </a:p>
          <a:p>
            <a:pPr marL="0" lvl="0" indent="0" algn="l" rtl="0">
              <a:lnSpc>
                <a:spcPct val="110000"/>
              </a:lnSpc>
              <a:spcBef>
                <a:spcPts val="600"/>
              </a:spcBef>
              <a:spcAft>
                <a:spcPts val="0"/>
              </a:spcAft>
              <a:buClr>
                <a:schemeClr val="dk1"/>
              </a:buClr>
              <a:buSzPts val="1100"/>
              <a:buFont typeface="Arial"/>
              <a:buNone/>
            </a:pPr>
            <a:r>
              <a:rPr lang="sv-SE" sz="1400" b="1" dirty="0">
                <a:latin typeface="Arial Black"/>
                <a:ea typeface="Arial Black"/>
                <a:cs typeface="Arial Black"/>
                <a:sym typeface="Arial Black"/>
              </a:rPr>
              <a:t>Fördjupning för ledare </a:t>
            </a:r>
            <a:endParaRPr sz="1400" b="1"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err="1"/>
              <a:t>Webinarium</a:t>
            </a:r>
            <a:r>
              <a:rPr lang="sv-SE" dirty="0"/>
              <a:t> - </a:t>
            </a:r>
            <a:r>
              <a:rPr lang="sv-SE" u="sng" dirty="0">
                <a:solidFill>
                  <a:schemeClr val="hlink"/>
                </a:solidFill>
                <a:hlinkClick r:id="rId7"/>
              </a:rPr>
              <a:t>https://www.oru.se/samverkan/oru-innovation/motesplats-socialinnovation/idrott-som-medel--inte-som-mal/ Idrottsforskning.se artiklar - https://www.idrottsforskning.se/tema/idrott-och-integration/ </a:t>
            </a:r>
            <a:endParaRPr dirty="0"/>
          </a:p>
          <a:p>
            <a:pPr marL="0" indent="0">
              <a:spcBef>
                <a:spcPts val="600"/>
              </a:spcBef>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r>
              <a:rPr lang="sv-SE" dirty="0"/>
              <a:t>.</a:t>
            </a:r>
            <a:endParaRPr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82" name="Google Shape;82;g2f6208412e9_0_115"/>
          <p:cNvPicPr preferRelativeResize="0"/>
          <p:nvPr/>
        </p:nvPicPr>
        <p:blipFill rotWithShape="1">
          <a:blip r:embed="rId8">
            <a:alphaModFix/>
          </a:blip>
          <a:srcRect/>
          <a:stretch/>
        </p:blipFill>
        <p:spPr>
          <a:xfrm>
            <a:off x="6313875" y="206898"/>
            <a:ext cx="937587" cy="879321"/>
          </a:xfrm>
          <a:prstGeom prst="rect">
            <a:avLst/>
          </a:prstGeom>
          <a:noFill/>
          <a:ln>
            <a:noFill/>
          </a:ln>
        </p:spPr>
      </p:pic>
      <p:pic>
        <p:nvPicPr>
          <p:cNvPr id="83" name="Google Shape;83;g2f6208412e9_0_115"/>
          <p:cNvPicPr preferRelativeResize="0"/>
          <p:nvPr/>
        </p:nvPicPr>
        <p:blipFill>
          <a:blip r:embed="rId9">
            <a:alphaModFix/>
          </a:blip>
          <a:stretch>
            <a:fillRect/>
          </a:stretch>
        </p:blipFill>
        <p:spPr>
          <a:xfrm>
            <a:off x="6255348"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E819DF6-7CE5-4671-9480-56796F98A798}"/>
</file>

<file path=customXml/itemProps2.xml><?xml version="1.0" encoding="utf-8"?>
<ds:datastoreItem xmlns:ds="http://schemas.openxmlformats.org/officeDocument/2006/customXml" ds:itemID="{30DD2A5C-F0C2-460C-BACD-3D01C29264A6}"/>
</file>

<file path=customXml/itemProps3.xml><?xml version="1.0" encoding="utf-8"?>
<ds:datastoreItem xmlns:ds="http://schemas.openxmlformats.org/officeDocument/2006/customXml" ds:itemID="{E041A46D-157B-4EDF-8790-CC133BD4CB06}"/>
</file>

<file path=docProps/app.xml><?xml version="1.0" encoding="utf-8"?>
<Properties xmlns="http://schemas.openxmlformats.org/officeDocument/2006/extended-properties" xmlns:vt="http://schemas.openxmlformats.org/officeDocument/2006/docPropsVTypes">
  <TotalTime>0</TotalTime>
  <Words>1732</Words>
  <Application>Microsoft Office PowerPoint</Application>
  <PresentationFormat>Anpassad</PresentationFormat>
  <Paragraphs>119</Paragraphs>
  <Slides>5</Slides>
  <Notes>5</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5</vt:i4>
      </vt:variant>
    </vt:vector>
  </HeadingPairs>
  <TitlesOfParts>
    <vt:vector size="11" baseType="lpstr">
      <vt:lpstr>Arial Black</vt:lpstr>
      <vt:lpstr>Calibri</vt:lpstr>
      <vt:lpstr>Arial</vt:lpstr>
      <vt:lpstr>Proxima Nova</vt:lpstr>
      <vt:lpstr>Office-tema</vt:lpstr>
      <vt:lpstr>Office-tema</vt:lpstr>
      <vt:lpstr>Information</vt:lpstr>
      <vt:lpstr>ALLA BARN ÄR LIKA MYCKET VÄRDA OCH SKA BEHANDLAS MED RESPEKT</vt:lpstr>
      <vt:lpstr>INGET BARN FÅR BLI UTSATT FÖR MOBBNING ELLER TRAKASSERIER</vt:lpstr>
      <vt:lpstr>INGET BARN FÅR BLI UTSATT FÖR MOBBNING ELLER TRAKASSERIER</vt:lpstr>
      <vt:lpstr>INTEGRATION OCH SEGREGATION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2024-12-13T10:13:01Z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