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6"/>
  </p:notesMasterIdLst>
  <p:sldIdLst>
    <p:sldId id="256" r:id="rId2"/>
    <p:sldId id="257" r:id="rId3"/>
    <p:sldId id="258" r:id="rId4"/>
    <p:sldId id="259" r:id="rId5"/>
  </p:sldIdLst>
  <p:sldSz cx="7559675" cy="10691813"/>
  <p:notesSz cx="6858000" cy="9144000"/>
  <p:embeddedFontLst>
    <p:embeddedFont>
      <p:font typeface="Arial Black" panose="020B0A04020102020204" pitchFamily="34" charset="0"/>
      <p:regular r:id="rId7"/>
      <p:bold r:id="rId8"/>
    </p:embeddedFont>
    <p:embeddedFont>
      <p:font typeface="Proxima Nova" panose="020B0604020202020204" charset="0"/>
      <p:regular r:id="rId9"/>
      <p:bold r:id="rId10"/>
      <p:italic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94">
          <p15:clr>
            <a:srgbClr val="A4A3A4"/>
          </p15:clr>
        </p15:guide>
        <p15:guide id="2" orient="horz" pos="6339">
          <p15:clr>
            <a:srgbClr val="A4A3A4"/>
          </p15:clr>
        </p15:guide>
        <p15:guide id="3" pos="4399">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5" roundtripDataSignature="AMtx7mghafhUj/h05hoPanU6ZijbVzsmp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779490-9597-42C9-B039-F608A62C8536}" v="1" dt="2024-12-13T08:48:32.7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24" y="90"/>
      </p:cViewPr>
      <p:guideLst>
        <p:guide pos="294"/>
        <p:guide orient="horz" pos="6339"/>
        <p:guide pos="439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font" Target="fonts/font1.fntdata"/><Relationship Id="rId12" Type="http://schemas.openxmlformats.org/officeDocument/2006/relationships/font" Target="fonts/font6.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24" Type="http://schemas.openxmlformats.org/officeDocument/2006/relationships/customXml" Target="../customXml/item3.xml"/><Relationship Id="rId5" Type="http://schemas.openxmlformats.org/officeDocument/2006/relationships/slide" Target="slides/slide4.xml"/><Relationship Id="rId15" Type="http://customschemas.google.com/relationships/presentationmetadata" Target="metadata"/><Relationship Id="rId23" Type="http://schemas.openxmlformats.org/officeDocument/2006/relationships/customXml" Target="../customXml/item2.xml"/><Relationship Id="rId10" Type="http://schemas.openxmlformats.org/officeDocument/2006/relationships/font" Target="fonts/font4.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font" Target="fonts/font3.fntdata"/><Relationship Id="rId22"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s Forsberg (RF-SISU Örebro län)" userId="8389ac24-e803-46d6-a11c-cba2dd639827" providerId="ADAL" clId="{D5779490-9597-42C9-B039-F608A62C8536}"/>
    <pc:docChg chg="undo custSel modSld">
      <pc:chgData name="Lucas Forsberg (RF-SISU Örebro län)" userId="8389ac24-e803-46d6-a11c-cba2dd639827" providerId="ADAL" clId="{D5779490-9597-42C9-B039-F608A62C8536}" dt="2024-12-13T09:05:01.806" v="274" actId="20577"/>
      <pc:docMkLst>
        <pc:docMk/>
      </pc:docMkLst>
      <pc:sldChg chg="addSp delSp modSp mod">
        <pc:chgData name="Lucas Forsberg (RF-SISU Örebro län)" userId="8389ac24-e803-46d6-a11c-cba2dd639827" providerId="ADAL" clId="{D5779490-9597-42C9-B039-F608A62C8536}" dt="2024-12-13T09:05:01.806" v="274" actId="20577"/>
        <pc:sldMkLst>
          <pc:docMk/>
          <pc:sldMk cId="0" sldId="256"/>
        </pc:sldMkLst>
        <pc:spChg chg="add mod">
          <ac:chgData name="Lucas Forsberg (RF-SISU Örebro län)" userId="8389ac24-e803-46d6-a11c-cba2dd639827" providerId="ADAL" clId="{D5779490-9597-42C9-B039-F608A62C8536}" dt="2024-12-13T08:48:37.966" v="185" actId="20577"/>
          <ac:spMkLst>
            <pc:docMk/>
            <pc:sldMk cId="0" sldId="256"/>
            <ac:spMk id="2" creationId="{07F2F6E0-5DE1-87AF-5D73-372DFC756A70}"/>
          </ac:spMkLst>
        </pc:spChg>
        <pc:spChg chg="add del mod">
          <ac:chgData name="Lucas Forsberg (RF-SISU Örebro län)" userId="8389ac24-e803-46d6-a11c-cba2dd639827" providerId="ADAL" clId="{D5779490-9597-42C9-B039-F608A62C8536}" dt="2024-12-13T08:43:58.411" v="22" actId="478"/>
          <ac:spMkLst>
            <pc:docMk/>
            <pc:sldMk cId="0" sldId="256"/>
            <ac:spMk id="3" creationId="{271883BC-1652-39D8-60CC-9BA299460131}"/>
          </ac:spMkLst>
        </pc:spChg>
        <pc:spChg chg="add del mod">
          <ac:chgData name="Lucas Forsberg (RF-SISU Örebro län)" userId="8389ac24-e803-46d6-a11c-cba2dd639827" providerId="ADAL" clId="{D5779490-9597-42C9-B039-F608A62C8536}" dt="2024-12-13T08:44:12.566" v="27" actId="478"/>
          <ac:spMkLst>
            <pc:docMk/>
            <pc:sldMk cId="0" sldId="256"/>
            <ac:spMk id="5" creationId="{FEAEA215-85E7-56D5-2CC9-23012DA15C85}"/>
          </ac:spMkLst>
        </pc:spChg>
        <pc:spChg chg="add del mod">
          <ac:chgData name="Lucas Forsberg (RF-SISU Örebro län)" userId="8389ac24-e803-46d6-a11c-cba2dd639827" providerId="ADAL" clId="{D5779490-9597-42C9-B039-F608A62C8536}" dt="2024-12-13T08:44:03.550" v="25" actId="478"/>
          <ac:spMkLst>
            <pc:docMk/>
            <pc:sldMk cId="0" sldId="256"/>
            <ac:spMk id="24" creationId="{00000000-0000-0000-0000-000000000000}"/>
          </ac:spMkLst>
        </pc:spChg>
        <pc:spChg chg="mod">
          <ac:chgData name="Lucas Forsberg (RF-SISU Örebro län)" userId="8389ac24-e803-46d6-a11c-cba2dd639827" providerId="ADAL" clId="{D5779490-9597-42C9-B039-F608A62C8536}" dt="2024-12-13T09:05:01.806" v="274" actId="20577"/>
          <ac:spMkLst>
            <pc:docMk/>
            <pc:sldMk cId="0" sldId="256"/>
            <ac:spMk id="25" creationId="{00000000-0000-0000-0000-000000000000}"/>
          </ac:spMkLst>
        </pc:spChg>
        <pc:picChg chg="add del mod">
          <ac:chgData name="Lucas Forsberg (RF-SISU Örebro län)" userId="8389ac24-e803-46d6-a11c-cba2dd639827" providerId="ADAL" clId="{D5779490-9597-42C9-B039-F608A62C8536}" dt="2024-12-13T08:43:46.596" v="19" actId="1076"/>
          <ac:picMkLst>
            <pc:docMk/>
            <pc:sldMk cId="0" sldId="256"/>
            <ac:picMk id="22" creationId="{00000000-0000-0000-0000-000000000000}"/>
          </ac:picMkLst>
        </pc:picChg>
      </pc:sldChg>
      <pc:sldChg chg="modSp mod">
        <pc:chgData name="Lucas Forsberg (RF-SISU Örebro län)" userId="8389ac24-e803-46d6-a11c-cba2dd639827" providerId="ADAL" clId="{D5779490-9597-42C9-B039-F608A62C8536}" dt="2024-12-13T08:53:33.635" v="188" actId="20577"/>
        <pc:sldMkLst>
          <pc:docMk/>
          <pc:sldMk cId="0" sldId="257"/>
        </pc:sldMkLst>
        <pc:spChg chg="mod">
          <ac:chgData name="Lucas Forsberg (RF-SISU Örebro län)" userId="8389ac24-e803-46d6-a11c-cba2dd639827" providerId="ADAL" clId="{D5779490-9597-42C9-B039-F608A62C8536}" dt="2024-12-13T08:53:33.635" v="188" actId="20577"/>
          <ac:spMkLst>
            <pc:docMk/>
            <pc:sldMk cId="0" sldId="257"/>
            <ac:spMk id="35" creationId="{00000000-0000-0000-0000-000000000000}"/>
          </ac:spMkLst>
        </pc:spChg>
      </pc:sldChg>
      <pc:sldChg chg="modSp mod">
        <pc:chgData name="Lucas Forsberg (RF-SISU Örebro län)" userId="8389ac24-e803-46d6-a11c-cba2dd639827" providerId="ADAL" clId="{D5779490-9597-42C9-B039-F608A62C8536}" dt="2024-12-13T08:54:00.925" v="196" actId="1076"/>
        <pc:sldMkLst>
          <pc:docMk/>
          <pc:sldMk cId="0" sldId="258"/>
        </pc:sldMkLst>
        <pc:spChg chg="mod">
          <ac:chgData name="Lucas Forsberg (RF-SISU Örebro län)" userId="8389ac24-e803-46d6-a11c-cba2dd639827" providerId="ADAL" clId="{D5779490-9597-42C9-B039-F608A62C8536}" dt="2024-12-13T08:54:00.925" v="196" actId="1076"/>
          <ac:spMkLst>
            <pc:docMk/>
            <pc:sldMk cId="0" sldId="258"/>
            <ac:spMk id="46" creationId="{00000000-0000-0000-0000-000000000000}"/>
          </ac:spMkLst>
        </pc:spChg>
      </pc:sldChg>
      <pc:sldChg chg="modSp mod">
        <pc:chgData name="Lucas Forsberg (RF-SISU Örebro län)" userId="8389ac24-e803-46d6-a11c-cba2dd639827" providerId="ADAL" clId="{D5779490-9597-42C9-B039-F608A62C8536}" dt="2024-12-13T08:54:35.323" v="202"/>
        <pc:sldMkLst>
          <pc:docMk/>
          <pc:sldMk cId="0" sldId="259"/>
        </pc:sldMkLst>
        <pc:spChg chg="mod">
          <ac:chgData name="Lucas Forsberg (RF-SISU Örebro län)" userId="8389ac24-e803-46d6-a11c-cba2dd639827" providerId="ADAL" clId="{D5779490-9597-42C9-B039-F608A62C8536}" dt="2024-12-13T08:54:35.323" v="202"/>
          <ac:spMkLst>
            <pc:docMk/>
            <pc:sldMk cId="0" sldId="259"/>
            <ac:spMk id="5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
        <p:cNvGrpSpPr/>
        <p:nvPr/>
      </p:nvGrpSpPr>
      <p:grpSpPr>
        <a:xfrm>
          <a:off x="0" y="0"/>
          <a:ext cx="0" cy="0"/>
          <a:chOff x="0" y="0"/>
          <a:chExt cx="0" cy="0"/>
        </a:xfrm>
      </p:grpSpPr>
      <p:sp>
        <p:nvSpPr>
          <p:cNvPr id="18" name="Google Shape;18;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 name="Google Shape;19;p1: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Google Shape;2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 name="Google Shape;29;p2: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Google Shape;39;g2f62287d1f8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0" name="Google Shape;40;g2f62287d1f8_0_14: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g2f62287d1f8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1" name="Google Shape;51;g2f62287d1f8_0_26: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3_Mall 1">
  <p:cSld name="3_Mall 1">
    <p:spTree>
      <p:nvGrpSpPr>
        <p:cNvPr id="1" name="Shape 6"/>
        <p:cNvGrpSpPr/>
        <p:nvPr/>
      </p:nvGrpSpPr>
      <p:grpSpPr>
        <a:xfrm>
          <a:off x="0" y="0"/>
          <a:ext cx="0" cy="0"/>
          <a:chOff x="0" y="0"/>
          <a:chExt cx="0" cy="0"/>
        </a:xfrm>
      </p:grpSpPr>
      <p:sp>
        <p:nvSpPr>
          <p:cNvPr id="7" name="Google Shape;7;p4"/>
          <p:cNvSpPr>
            <a:spLocks noGrp="1"/>
          </p:cNvSpPr>
          <p:nvPr>
            <p:ph type="pic" idx="2"/>
          </p:nvPr>
        </p:nvSpPr>
        <p:spPr>
          <a:xfrm>
            <a:off x="-1" y="1"/>
            <a:ext cx="7559675" cy="3319670"/>
          </a:xfrm>
          <a:prstGeom prst="rect">
            <a:avLst/>
          </a:prstGeom>
          <a:noFill/>
          <a:ln>
            <a:noFill/>
          </a:ln>
        </p:spPr>
      </p:sp>
      <p:sp>
        <p:nvSpPr>
          <p:cNvPr id="8" name="Google Shape;8;p4"/>
          <p:cNvSpPr txBox="1">
            <a:spLocks noGrp="1"/>
          </p:cNvSpPr>
          <p:nvPr>
            <p:ph type="ctrTitle"/>
          </p:nvPr>
        </p:nvSpPr>
        <p:spPr>
          <a:xfrm>
            <a:off x="482453" y="2049524"/>
            <a:ext cx="6059935" cy="728998"/>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400"/>
              <a:buFont typeface="Arial Black"/>
              <a:buNone/>
              <a:defRPr sz="34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4"/>
          <p:cNvSpPr txBox="1">
            <a:spLocks noGrp="1"/>
          </p:cNvSpPr>
          <p:nvPr>
            <p:ph type="body" idx="1"/>
          </p:nvPr>
        </p:nvSpPr>
        <p:spPr>
          <a:xfrm>
            <a:off x="482453" y="3718599"/>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0" name="Google Shape;10;p4"/>
          <p:cNvSpPr txBox="1">
            <a:spLocks noGrp="1"/>
          </p:cNvSpPr>
          <p:nvPr>
            <p:ph type="body" idx="3"/>
          </p:nvPr>
        </p:nvSpPr>
        <p:spPr>
          <a:xfrm>
            <a:off x="482453" y="1747032"/>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lt1"/>
              </a:buClr>
              <a:buSzPts val="1100"/>
              <a:buFont typeface="Arial"/>
              <a:buNone/>
              <a:defRPr sz="1100" b="1" i="0" u="none" strike="noStrike" cap="none">
                <a:solidFill>
                  <a:schemeClr val="lt1"/>
                </a:solidFill>
                <a:latin typeface="Arial Black"/>
                <a:ea typeface="Arial Black"/>
                <a:cs typeface="Arial Black"/>
                <a:sym typeface="Arial Black"/>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pic>
        <p:nvPicPr>
          <p:cNvPr id="11" name="Google Shape;11;p4"/>
          <p:cNvPicPr preferRelativeResize="0"/>
          <p:nvPr/>
        </p:nvPicPr>
        <p:blipFill rotWithShape="1">
          <a:blip r:embed="rId2">
            <a:alphaModFix/>
          </a:blip>
          <a:srcRect/>
          <a:stretch/>
        </p:blipFill>
        <p:spPr>
          <a:xfrm>
            <a:off x="6055112" y="402809"/>
            <a:ext cx="937588" cy="87932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ll 1">
  <p:cSld name="Mall 1">
    <p:spTree>
      <p:nvGrpSpPr>
        <p:cNvPr id="1" name="Shape 12"/>
        <p:cNvGrpSpPr/>
        <p:nvPr/>
      </p:nvGrpSpPr>
      <p:grpSpPr>
        <a:xfrm>
          <a:off x="0" y="0"/>
          <a:ext cx="0" cy="0"/>
          <a:chOff x="0" y="0"/>
          <a:chExt cx="0" cy="0"/>
        </a:xfrm>
      </p:grpSpPr>
      <p:sp>
        <p:nvSpPr>
          <p:cNvPr id="13" name="Google Shape;13;p5"/>
          <p:cNvSpPr txBox="1">
            <a:spLocks noGrp="1"/>
          </p:cNvSpPr>
          <p:nvPr>
            <p:ph type="body" idx="1"/>
          </p:nvPr>
        </p:nvSpPr>
        <p:spPr>
          <a:xfrm>
            <a:off x="842670" y="1958813"/>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dk1"/>
              </a:buClr>
              <a:buSzPts val="1100"/>
              <a:buFont typeface="Arial"/>
              <a:buNone/>
              <a:defRPr sz="1100" b="0" i="1" u="none" strike="noStrike" cap="none">
                <a:solidFill>
                  <a:schemeClr val="dk1"/>
                </a:solidFill>
                <a:latin typeface="Arial"/>
                <a:ea typeface="Arial"/>
                <a:cs typeface="Arial"/>
                <a:sym typeface="Arial"/>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body" idx="2"/>
          </p:nvPr>
        </p:nvSpPr>
        <p:spPr>
          <a:xfrm>
            <a:off x="842670" y="2533175"/>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5" name="Google Shape;15;p5"/>
          <p:cNvSpPr/>
          <p:nvPr/>
        </p:nvSpPr>
        <p:spPr>
          <a:xfrm>
            <a:off x="-1" y="0"/>
            <a:ext cx="469699" cy="10691813"/>
          </a:xfrm>
          <a:prstGeom prst="rect">
            <a:avLst/>
          </a:prstGeom>
          <a:solidFill>
            <a:srgbClr val="006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6" name="Google Shape;16;p5"/>
          <p:cNvPicPr preferRelativeResize="0"/>
          <p:nvPr/>
        </p:nvPicPr>
        <p:blipFill rotWithShape="1">
          <a:blip r:embed="rId2">
            <a:alphaModFix/>
          </a:blip>
          <a:srcRect l="10351" t="44419" r="2240" b="44460"/>
          <a:stretch/>
        </p:blipFill>
        <p:spPr>
          <a:xfrm rot="-5400000">
            <a:off x="-5267593" y="5267592"/>
            <a:ext cx="11004886" cy="46970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
        <p:cNvGrpSpPr/>
        <p:nvPr/>
      </p:nvGrpSpPr>
      <p:grpSpPr>
        <a:xfrm>
          <a:off x="0" y="0"/>
          <a:ext cx="0" cy="0"/>
          <a:chOff x="0" y="0"/>
          <a:chExt cx="0" cy="0"/>
        </a:xfrm>
      </p:grpSpPr>
      <p:sp>
        <p:nvSpPr>
          <p:cNvPr id="21" name="Google Shape;21;p1"/>
          <p:cNvSpPr/>
          <p:nvPr/>
        </p:nvSpPr>
        <p:spPr>
          <a:xfrm>
            <a:off x="-1" y="-14240"/>
            <a:ext cx="7559675" cy="2327293"/>
          </a:xfrm>
          <a:prstGeom prst="rect">
            <a:avLst/>
          </a:prstGeom>
          <a:solidFill>
            <a:srgbClr val="02029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2" name="Google Shape;22;p1"/>
          <p:cNvPicPr preferRelativeResize="0"/>
          <p:nvPr/>
        </p:nvPicPr>
        <p:blipFill rotWithShape="1">
          <a:blip r:embed="rId3">
            <a:alphaModFix/>
          </a:blip>
          <a:srcRect l="45391" t="1276" r="-5157" b="20986"/>
          <a:stretch/>
        </p:blipFill>
        <p:spPr>
          <a:xfrm>
            <a:off x="-164037" y="-1019959"/>
            <a:ext cx="7352912" cy="3333012"/>
          </a:xfrm>
          <a:prstGeom prst="rect">
            <a:avLst/>
          </a:prstGeom>
          <a:noFill/>
          <a:ln>
            <a:noFill/>
          </a:ln>
        </p:spPr>
      </p:pic>
      <p:sp>
        <p:nvSpPr>
          <p:cNvPr id="23" name="Google Shape;23;p1"/>
          <p:cNvSpPr txBox="1">
            <a:spLocks noGrp="1"/>
          </p:cNvSpPr>
          <p:nvPr>
            <p:ph type="ctrTitle"/>
          </p:nvPr>
        </p:nvSpPr>
        <p:spPr>
          <a:xfrm>
            <a:off x="482453" y="1692555"/>
            <a:ext cx="6059935" cy="72899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solidFill>
                  <a:schemeClr val="lt1"/>
                </a:solidFill>
              </a:rPr>
              <a:t>Information</a:t>
            </a:r>
            <a:endParaRPr>
              <a:solidFill>
                <a:schemeClr val="lt1"/>
              </a:solidFill>
            </a:endParaRPr>
          </a:p>
        </p:txBody>
      </p:sp>
      <p:sp>
        <p:nvSpPr>
          <p:cNvPr id="25" name="Google Shape;25;p1"/>
          <p:cNvSpPr txBox="1">
            <a:spLocks noGrp="1"/>
          </p:cNvSpPr>
          <p:nvPr>
            <p:ph type="body" idx="1"/>
          </p:nvPr>
        </p:nvSpPr>
        <p:spPr>
          <a:xfrm>
            <a:off x="429421" y="2586284"/>
            <a:ext cx="6165997" cy="1313117"/>
          </a:xfrm>
          <a:prstGeom prst="rect">
            <a:avLst/>
          </a:prstGeom>
          <a:noFill/>
          <a:ln>
            <a:noFill/>
          </a:ln>
        </p:spPr>
        <p:txBody>
          <a:bodyPr spcFirstLastPara="1" wrap="square" lIns="0" tIns="0" rIns="0" bIns="0" anchor="t" anchorCtr="0">
            <a:noAutofit/>
          </a:bodyPr>
          <a:lstStyle/>
          <a:p>
            <a:pPr marL="12700" lvl="1" indent="0" algn="l" rtl="0">
              <a:lnSpc>
                <a:spcPct val="110000"/>
              </a:lnSpc>
              <a:spcBef>
                <a:spcPts val="0"/>
              </a:spcBef>
              <a:spcAft>
                <a:spcPts val="0"/>
              </a:spcAft>
              <a:buClr>
                <a:srgbClr val="0065B0"/>
              </a:buClr>
              <a:buSzPts val="1400"/>
              <a:buNone/>
            </a:pPr>
            <a:r>
              <a:rPr lang="sv-SE" dirty="0"/>
              <a:t>Utbildningsstegen</a:t>
            </a:r>
            <a:endParaRPr dirty="0"/>
          </a:p>
          <a:p>
            <a:pPr marL="0" lvl="0" indent="0" algn="l" rtl="0">
              <a:spcBef>
                <a:spcPts val="600"/>
              </a:spcBef>
              <a:spcAft>
                <a:spcPts val="0"/>
              </a:spcAft>
              <a:buClr>
                <a:schemeClr val="dk1"/>
              </a:buClr>
              <a:buSzPts val="1100"/>
              <a:buFont typeface="Arial"/>
              <a:buNone/>
            </a:pPr>
            <a:r>
              <a:rPr lang="sv-SE" dirty="0"/>
              <a:t>Den här lärgruppen är en del av KFUM Örebro </a:t>
            </a:r>
            <a:r>
              <a:rPr lang="sv-SE"/>
              <a:t>Baskets Utbildningsstege </a:t>
            </a:r>
            <a:r>
              <a:rPr lang="sv-SE" dirty="0"/>
              <a:t>som är framtagen tillsammans med RF-SISU Örebro län. Syftet med stegen är att kvalitetssäkra den teoretiska utbildning av våra barn och ungdomar i föreningen.</a:t>
            </a:r>
          </a:p>
          <a:p>
            <a:pPr marL="12700" lvl="1" indent="0" algn="l" rtl="0">
              <a:lnSpc>
                <a:spcPct val="110000"/>
              </a:lnSpc>
              <a:spcBef>
                <a:spcPts val="600"/>
              </a:spcBef>
              <a:spcAft>
                <a:spcPts val="0"/>
              </a:spcAft>
              <a:buClr>
                <a:srgbClr val="0065B0"/>
              </a:buClr>
              <a:buSzPts val="1400"/>
              <a:buNone/>
            </a:pPr>
            <a:r>
              <a:rPr lang="sv-SE" dirty="0"/>
              <a:t>Ert tema: Kompisskap</a:t>
            </a:r>
          </a:p>
          <a:p>
            <a:pPr marL="0" lvl="0" indent="0" algn="l" rtl="0">
              <a:lnSpc>
                <a:spcPct val="110000"/>
              </a:lnSpc>
              <a:spcBef>
                <a:spcPts val="600"/>
              </a:spcBef>
              <a:spcAft>
                <a:spcPts val="0"/>
              </a:spcAft>
              <a:buClr>
                <a:schemeClr val="dk1"/>
              </a:buClr>
              <a:buSzPts val="1100"/>
              <a:buFont typeface="Arial"/>
              <a:buNone/>
            </a:pPr>
            <a:r>
              <a:rPr lang="sv-SE" dirty="0"/>
              <a:t>För att kunna idrotta tillsammans underlättar det mycket om spelarna är bra kompisar. Det skapar tillit, glädje och utrymme att göra misstag på planen. Ni väljer själva vilken ordning ni ska göra de olika </a:t>
            </a:r>
            <a:r>
              <a:rPr lang="sv-SE" dirty="0" err="1"/>
              <a:t>lärgrupperna</a:t>
            </a:r>
            <a:r>
              <a:rPr lang="sv-SE" dirty="0"/>
              <a:t> i ert tema, men försök planera så att samtliga genomförs någon gång under året. </a:t>
            </a:r>
            <a:endParaRPr dirty="0"/>
          </a:p>
          <a:p>
            <a:pPr marL="12700" lvl="1" indent="0" algn="l" rtl="0">
              <a:lnSpc>
                <a:spcPct val="110000"/>
              </a:lnSpc>
              <a:spcBef>
                <a:spcPts val="600"/>
              </a:spcBef>
              <a:spcAft>
                <a:spcPts val="0"/>
              </a:spcAft>
              <a:buClr>
                <a:srgbClr val="0065B0"/>
              </a:buClr>
              <a:buSzPts val="1400"/>
              <a:buNone/>
            </a:pPr>
            <a:r>
              <a:rPr lang="sv-SE" dirty="0"/>
              <a:t>Vad är en lärgrupp?</a:t>
            </a:r>
            <a:endParaRPr dirty="0"/>
          </a:p>
          <a:p>
            <a:pPr marL="0" lvl="0" indent="0" algn="l" rtl="0">
              <a:lnSpc>
                <a:spcPct val="110000"/>
              </a:lnSpc>
              <a:spcBef>
                <a:spcPts val="600"/>
              </a:spcBef>
              <a:spcAft>
                <a:spcPts val="0"/>
              </a:spcAft>
              <a:buClr>
                <a:schemeClr val="dk1"/>
              </a:buClr>
              <a:buSzPts val="1100"/>
              <a:buFont typeface="Arial"/>
              <a:buNone/>
            </a:pPr>
            <a:r>
              <a:rPr lang="sv-SE" sz="1100" b="0" dirty="0">
                <a:solidFill>
                  <a:schemeClr val="dk1"/>
                </a:solidFill>
                <a:latin typeface="Arial"/>
                <a:ea typeface="Arial"/>
                <a:cs typeface="Arial"/>
                <a:sym typeface="Arial"/>
              </a:rPr>
              <a:t>Lärgruppen är en utbildningsform som går ut på att låta den aktiva själv bidra till innehållet </a:t>
            </a:r>
            <a:r>
              <a:rPr lang="sv-SE" b="0" i="0" dirty="0">
                <a:solidFill>
                  <a:srgbClr val="000000"/>
                </a:solidFill>
                <a:latin typeface="Proxima Nova"/>
                <a:ea typeface="Proxima Nova"/>
                <a:cs typeface="Proxima Nova"/>
                <a:sym typeface="Proxima Nova"/>
              </a:rPr>
              <a:t>genom att via samtal och dialog lär av varandra. Det här arbetssättet fungerar bra oavsett ålder på deltagarna, men frågor och diskussionsformer kan behöva anpassa. </a:t>
            </a:r>
            <a:r>
              <a:rPr lang="sv-SE" dirty="0">
                <a:solidFill>
                  <a:srgbClr val="000000"/>
                </a:solidFill>
                <a:latin typeface="Proxima Nova"/>
                <a:ea typeface="Proxima Nova"/>
                <a:cs typeface="Proxima Nova"/>
                <a:sym typeface="Proxima Nova"/>
              </a:rPr>
              <a:t>Vilket har gjorts i det underlag som ni har till hands.</a:t>
            </a:r>
            <a:br>
              <a:rPr lang="sv-SE" dirty="0">
                <a:solidFill>
                  <a:srgbClr val="000000"/>
                </a:solidFill>
                <a:latin typeface="Proxima Nova"/>
                <a:ea typeface="Proxima Nova"/>
                <a:cs typeface="Proxima Nova"/>
                <a:sym typeface="Proxima Nova"/>
              </a:rPr>
            </a:br>
            <a:r>
              <a:rPr lang="sv-SE" dirty="0">
                <a:solidFill>
                  <a:srgbClr val="000000"/>
                </a:solidFill>
                <a:latin typeface="Proxima Nova"/>
                <a:ea typeface="Proxima Nova"/>
                <a:cs typeface="Proxima Nova"/>
                <a:sym typeface="Proxima Nova"/>
              </a:rPr>
              <a:t>Diskussionerna ska ske i mindre grupper (5-8 personer) för att få störst effekt och s</a:t>
            </a:r>
            <a:r>
              <a:rPr lang="sv-SE" b="0" i="0" dirty="0">
                <a:solidFill>
                  <a:srgbClr val="000000"/>
                </a:solidFill>
                <a:latin typeface="Proxima Nova"/>
                <a:ea typeface="Proxima Nova"/>
                <a:cs typeface="Proxima Nova"/>
                <a:sym typeface="Proxima Nova"/>
              </a:rPr>
              <a:t>yftet är att skapa förutsättningar för utveckling av såväl individen som gruppen. </a:t>
            </a:r>
            <a:br>
              <a:rPr lang="sv-SE" b="0" i="0" dirty="0">
                <a:solidFill>
                  <a:srgbClr val="000000"/>
                </a:solidFill>
                <a:latin typeface="Proxima Nova"/>
                <a:ea typeface="Proxima Nova"/>
                <a:cs typeface="Proxima Nova"/>
                <a:sym typeface="Proxima Nova"/>
              </a:rPr>
            </a:br>
            <a:r>
              <a:rPr lang="sv-SE" b="0" i="0" dirty="0">
                <a:solidFill>
                  <a:srgbClr val="000000"/>
                </a:solidFill>
                <a:latin typeface="Proxima Nova"/>
                <a:ea typeface="Proxima Nova"/>
                <a:cs typeface="Proxima Nova"/>
                <a:sym typeface="Proxima Nova"/>
              </a:rPr>
              <a:t>Genom att kontinuerligt redovisa era lärgrupper kan ni få ett utvecklingsstöd från RF-SISU Örebro län.</a:t>
            </a:r>
            <a:endParaRPr dirty="0"/>
          </a:p>
          <a:p>
            <a:pPr marL="12700" lvl="1" indent="0"/>
            <a:r>
              <a:rPr lang="sv-SE" dirty="0"/>
              <a:t>Din uppgift som </a:t>
            </a:r>
            <a:r>
              <a:rPr lang="sv-SE" dirty="0" err="1"/>
              <a:t>lärgruppsledare</a:t>
            </a:r>
            <a:r>
              <a:rPr lang="sv-SE" dirty="0"/>
              <a:t> </a:t>
            </a:r>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Planera när tillfället ska genomföras och se till så att ni har en lämplig plats för lärgruppen. </a:t>
            </a:r>
            <a:endParaRPr lang="sv-SE"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Under lärgruppen så är det du som håller ihop trådarna. ser till så att ni håller tidsramar och delar in grupper.</a:t>
            </a:r>
            <a:endParaRPr lang="sv-SE"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Se också till att alla kommer till tals i smågrupperna. Om det behövs så fördela ordet, ställ frågor och bolla in de som inte säger något, men annars låt samtalet ha sin gång och låt de aktiva själva komma med lösningar, förslag och åsikter. </a:t>
            </a:r>
            <a:endParaRPr lang="sv-SE"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Efter lärgruppen se till så att uppföljning på diskussionen genomförs, även om du själv inte måste vara den som genomför uppföljningen.</a:t>
            </a:r>
            <a:endParaRPr lang="sv-SE" sz="1400" b="1" dirty="0">
              <a:solidFill>
                <a:srgbClr val="0070C0"/>
              </a:solidFill>
            </a:endParaRPr>
          </a:p>
          <a:p>
            <a:pPr marL="12700" lvl="1" indent="0"/>
            <a:r>
              <a:rPr lang="sv-SE" dirty="0"/>
              <a:t>Frågor </a:t>
            </a:r>
          </a:p>
          <a:p>
            <a:pPr marL="0" indent="0">
              <a:spcBef>
                <a:spcPts val="600"/>
              </a:spcBef>
            </a:pPr>
            <a:r>
              <a:rPr lang="sv-SE" dirty="0"/>
              <a:t>Ta kontakt med utbildningsansvarig i föreningen om ni har frågor, tankar eller åsikter om upplägget. </a:t>
            </a: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26" name="Google Shape;26;p1"/>
          <p:cNvPicPr preferRelativeResize="0"/>
          <p:nvPr/>
        </p:nvPicPr>
        <p:blipFill rotWithShape="1">
          <a:blip r:embed="rId4">
            <a:alphaModFix/>
          </a:blip>
          <a:srcRect/>
          <a:stretch/>
        </p:blipFill>
        <p:spPr>
          <a:xfrm>
            <a:off x="6055112" y="352010"/>
            <a:ext cx="937588" cy="879321"/>
          </a:xfrm>
          <a:prstGeom prst="rect">
            <a:avLst/>
          </a:prstGeom>
          <a:noFill/>
          <a:ln>
            <a:noFill/>
          </a:ln>
        </p:spPr>
      </p:pic>
      <p:sp>
        <p:nvSpPr>
          <p:cNvPr id="2" name="Google Shape;34;p2">
            <a:extLst>
              <a:ext uri="{FF2B5EF4-FFF2-40B4-BE49-F238E27FC236}">
                <a16:creationId xmlns:a16="http://schemas.microsoft.com/office/drawing/2014/main" id="{07F2F6E0-5DE1-87AF-5D73-372DFC756A70}"/>
              </a:ext>
            </a:extLst>
          </p:cNvPr>
          <p:cNvSpPr txBox="1">
            <a:spLocks noGrp="1"/>
          </p:cNvSpPr>
          <p:nvPr>
            <p:ph type="body" idx="3"/>
          </p:nvPr>
        </p:nvSpPr>
        <p:spPr>
          <a:xfrm>
            <a:off x="482453" y="1444086"/>
            <a:ext cx="4024233" cy="358299"/>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dirty="0">
                <a:solidFill>
                  <a:schemeClr val="lt1"/>
                </a:solidFill>
              </a:rPr>
              <a:t>LÄRGRUPPSPLAN</a:t>
            </a:r>
            <a:r>
              <a:rPr lang="sv-SE" dirty="0"/>
              <a:t> KOMPISSKAP</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0"/>
        <p:cNvGrpSpPr/>
        <p:nvPr/>
      </p:nvGrpSpPr>
      <p:grpSpPr>
        <a:xfrm>
          <a:off x="0" y="0"/>
          <a:ext cx="0" cy="0"/>
          <a:chOff x="0" y="0"/>
          <a:chExt cx="0" cy="0"/>
        </a:xfrm>
      </p:grpSpPr>
      <p:sp>
        <p:nvSpPr>
          <p:cNvPr id="31" name="Google Shape;31;p2"/>
          <p:cNvSpPr/>
          <p:nvPr/>
        </p:nvSpPr>
        <p:spPr>
          <a:xfrm>
            <a:off x="-1" y="-14240"/>
            <a:ext cx="7559675" cy="2327293"/>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32" name="Google Shape;32;p2"/>
          <p:cNvPicPr preferRelativeResize="0"/>
          <p:nvPr/>
        </p:nvPicPr>
        <p:blipFill rotWithShape="1">
          <a:blip r:embed="rId3">
            <a:alphaModFix/>
          </a:blip>
          <a:srcRect l="45391" t="1276" r="-5157" b="20986"/>
          <a:stretch/>
        </p:blipFill>
        <p:spPr>
          <a:xfrm>
            <a:off x="-914400" y="-1019959"/>
            <a:ext cx="7352912" cy="3333012"/>
          </a:xfrm>
          <a:prstGeom prst="rect">
            <a:avLst/>
          </a:prstGeom>
          <a:noFill/>
          <a:ln>
            <a:noFill/>
          </a:ln>
        </p:spPr>
      </p:pic>
      <p:sp>
        <p:nvSpPr>
          <p:cNvPr id="33" name="Google Shape;33;p2"/>
          <p:cNvSpPr txBox="1">
            <a:spLocks noGrp="1"/>
          </p:cNvSpPr>
          <p:nvPr>
            <p:ph type="ctrTitle"/>
          </p:nvPr>
        </p:nvSpPr>
        <p:spPr>
          <a:xfrm>
            <a:off x="482453" y="1692555"/>
            <a:ext cx="6059935" cy="72899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ALLA FÅR PLATS</a:t>
            </a:r>
            <a:endParaRPr>
              <a:solidFill>
                <a:schemeClr val="lt1"/>
              </a:solidFill>
            </a:endParaRPr>
          </a:p>
        </p:txBody>
      </p:sp>
      <p:sp>
        <p:nvSpPr>
          <p:cNvPr id="34" name="Google Shape;34;p2"/>
          <p:cNvSpPr txBox="1">
            <a:spLocks noGrp="1"/>
          </p:cNvSpPr>
          <p:nvPr>
            <p:ph type="body" idx="3"/>
          </p:nvPr>
        </p:nvSpPr>
        <p:spPr>
          <a:xfrm>
            <a:off x="482453" y="1444086"/>
            <a:ext cx="4024233" cy="358299"/>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dirty="0">
                <a:solidFill>
                  <a:schemeClr val="lt1"/>
                </a:solidFill>
              </a:rPr>
              <a:t>LÄRGRUPPSPLAN</a:t>
            </a:r>
            <a:r>
              <a:rPr lang="sv-SE" dirty="0"/>
              <a:t> KOMPISSKAP #1</a:t>
            </a:r>
            <a:endParaRPr dirty="0"/>
          </a:p>
        </p:txBody>
      </p:sp>
      <p:sp>
        <p:nvSpPr>
          <p:cNvPr id="35" name="Google Shape;35;p2"/>
          <p:cNvSpPr txBox="1">
            <a:spLocks noGrp="1"/>
          </p:cNvSpPr>
          <p:nvPr>
            <p:ph type="body" idx="1"/>
          </p:nvPr>
        </p:nvSpPr>
        <p:spPr>
          <a:xfrm>
            <a:off x="482453" y="2213475"/>
            <a:ext cx="6165997" cy="5523888"/>
          </a:xfrm>
          <a:prstGeom prst="rect">
            <a:avLst/>
          </a:prstGeom>
          <a:noFill/>
          <a:ln>
            <a:noFill/>
          </a:ln>
        </p:spPr>
        <p:txBody>
          <a:bodyPr spcFirstLastPara="1" wrap="square" lIns="0" tIns="0" rIns="0" bIns="0" anchor="t" anchorCtr="0">
            <a:noAutofit/>
          </a:bodyPr>
          <a:lstStyle/>
          <a:p>
            <a:pPr marL="12700" lvl="1" indent="0" algn="l" rtl="0">
              <a:lnSpc>
                <a:spcPct val="110000"/>
              </a:lnSpc>
              <a:spcBef>
                <a:spcPts val="0"/>
              </a:spcBef>
              <a:spcAft>
                <a:spcPts val="0"/>
              </a:spcAft>
              <a:buClr>
                <a:schemeClr val="dk1"/>
              </a:buClr>
              <a:buSzPts val="1200"/>
              <a:buNone/>
            </a:pPr>
            <a:endParaRPr dirty="0"/>
          </a:p>
          <a:p>
            <a:pPr marL="12700" lvl="1" indent="0" algn="l" rtl="0">
              <a:lnSpc>
                <a:spcPct val="110000"/>
              </a:lnSpc>
              <a:spcBef>
                <a:spcPts val="600"/>
              </a:spcBef>
              <a:spcAft>
                <a:spcPts val="0"/>
              </a:spcAft>
              <a:buClr>
                <a:srgbClr val="0065B0"/>
              </a:buClr>
              <a:buSzPts val="1400"/>
              <a:buNone/>
            </a:pPr>
            <a:r>
              <a:rPr lang="sv-SE" dirty="0"/>
              <a:t>Inledning</a:t>
            </a:r>
            <a:endParaRPr dirty="0"/>
          </a:p>
          <a:p>
            <a:pPr marL="0" lvl="0" indent="0" algn="l" rtl="0">
              <a:lnSpc>
                <a:spcPct val="110000"/>
              </a:lnSpc>
              <a:spcBef>
                <a:spcPts val="600"/>
              </a:spcBef>
              <a:spcAft>
                <a:spcPts val="0"/>
              </a:spcAft>
              <a:buClr>
                <a:schemeClr val="dk1"/>
              </a:buClr>
              <a:buSzPts val="1100"/>
              <a:buFont typeface="Arial"/>
              <a:buNone/>
            </a:pPr>
            <a:r>
              <a:rPr lang="sv-SE" dirty="0"/>
              <a:t>Läs berättelsen för hela gruppen: </a:t>
            </a:r>
            <a:endParaRPr dirty="0"/>
          </a:p>
          <a:p>
            <a:pPr marL="0" lvl="0" indent="0" algn="l" rtl="0">
              <a:lnSpc>
                <a:spcPct val="110000"/>
              </a:lnSpc>
              <a:spcBef>
                <a:spcPts val="600"/>
              </a:spcBef>
              <a:spcAft>
                <a:spcPts val="0"/>
              </a:spcAft>
              <a:buClr>
                <a:schemeClr val="dk1"/>
              </a:buClr>
              <a:buSzPts val="1100"/>
              <a:buFont typeface="Arial"/>
              <a:buNone/>
            </a:pPr>
            <a:r>
              <a:rPr lang="sv-SE" dirty="0"/>
              <a:t>Det är en väldigt varm sommardag och Alma och hennes kompisar är och spelar basket. De spelar match, kör skott tävlingar och har roligt. De har det verkligen trevligt. </a:t>
            </a:r>
            <a:endParaRPr dirty="0"/>
          </a:p>
          <a:p>
            <a:pPr marL="0" lvl="0" indent="0" algn="l" rtl="0">
              <a:lnSpc>
                <a:spcPct val="110000"/>
              </a:lnSpc>
              <a:spcBef>
                <a:spcPts val="600"/>
              </a:spcBef>
              <a:spcAft>
                <a:spcPts val="0"/>
              </a:spcAft>
              <a:buClr>
                <a:schemeClr val="dk1"/>
              </a:buClr>
              <a:buSzPts val="1100"/>
              <a:buFont typeface="Arial"/>
              <a:buNone/>
            </a:pPr>
            <a:r>
              <a:rPr lang="sv-SE" dirty="0"/>
              <a:t>Plötsligt kommer det in flera mörka moln på himmeln och det börjar regna jättemycket. Vilken tur att </a:t>
            </a:r>
            <a:r>
              <a:rPr lang="sv-SE" dirty="0" err="1"/>
              <a:t>Burre</a:t>
            </a:r>
            <a:r>
              <a:rPr lang="sv-SE" dirty="0"/>
              <a:t> och </a:t>
            </a:r>
            <a:r>
              <a:rPr lang="sv-SE" dirty="0" err="1"/>
              <a:t>Effe</a:t>
            </a:r>
            <a:r>
              <a:rPr lang="sv-SE" dirty="0"/>
              <a:t> har tagit med sig sina paraply till planen. Men när Alma frågar </a:t>
            </a:r>
            <a:r>
              <a:rPr lang="sv-SE" dirty="0" err="1"/>
              <a:t>Effe</a:t>
            </a:r>
            <a:r>
              <a:rPr lang="sv-SE" dirty="0"/>
              <a:t> om hon får sitta med honom under hans paraply svarar han surt: - Nehej du, det här är mitt paraply. Du skulle tagit med ett eget! </a:t>
            </a:r>
            <a:endParaRPr dirty="0"/>
          </a:p>
          <a:p>
            <a:pPr marL="0" lvl="0" indent="0" algn="l" rtl="0">
              <a:lnSpc>
                <a:spcPct val="110000"/>
              </a:lnSpc>
              <a:spcBef>
                <a:spcPts val="600"/>
              </a:spcBef>
              <a:spcAft>
                <a:spcPts val="0"/>
              </a:spcAft>
              <a:buClr>
                <a:schemeClr val="dk1"/>
              </a:buClr>
              <a:buSzPts val="1100"/>
              <a:buFont typeface="Arial"/>
              <a:buNone/>
            </a:pPr>
            <a:r>
              <a:rPr lang="sv-SE" dirty="0"/>
              <a:t>Regnet fortsätter att ösa ned så Alma springer istället till </a:t>
            </a:r>
            <a:r>
              <a:rPr lang="sv-SE" dirty="0" err="1"/>
              <a:t>Burre</a:t>
            </a:r>
            <a:r>
              <a:rPr lang="sv-SE" dirty="0"/>
              <a:t> för att fråga honom. Han tycker det vore jättekul att dela paraply med Alma. De tar fram saft bullar och ett </a:t>
            </a:r>
            <a:r>
              <a:rPr lang="sv-SE" dirty="0" err="1"/>
              <a:t>memory</a:t>
            </a:r>
            <a:r>
              <a:rPr lang="sv-SE" dirty="0"/>
              <a:t> som Alma har med sig. De skrattar och har det jättemysigt under </a:t>
            </a:r>
            <a:r>
              <a:rPr lang="sv-SE" dirty="0" err="1"/>
              <a:t>Burres</a:t>
            </a:r>
            <a:r>
              <a:rPr lang="sv-SE" dirty="0"/>
              <a:t> paraply. </a:t>
            </a:r>
            <a:endParaRPr dirty="0"/>
          </a:p>
          <a:p>
            <a:pPr marL="0" lvl="0" indent="0" algn="l" rtl="0">
              <a:lnSpc>
                <a:spcPct val="110000"/>
              </a:lnSpc>
              <a:spcBef>
                <a:spcPts val="600"/>
              </a:spcBef>
              <a:spcAft>
                <a:spcPts val="0"/>
              </a:spcAft>
              <a:buClr>
                <a:schemeClr val="dk1"/>
              </a:buClr>
              <a:buSzPts val="1100"/>
              <a:buFont typeface="Arial"/>
              <a:buNone/>
            </a:pPr>
            <a:r>
              <a:rPr lang="sv-SE" dirty="0" err="1"/>
              <a:t>Effe</a:t>
            </a:r>
            <a:r>
              <a:rPr lang="sv-SE" dirty="0"/>
              <a:t> sitter ensam under sitt paraply och önskar att han också hade saft, bullar och någon att skratta med.</a:t>
            </a:r>
            <a:endParaRPr dirty="0"/>
          </a:p>
          <a:p>
            <a:pPr marL="12700" lvl="1" indent="0" algn="l" rtl="0">
              <a:lnSpc>
                <a:spcPct val="110000"/>
              </a:lnSpc>
              <a:spcBef>
                <a:spcPts val="600"/>
              </a:spcBef>
              <a:spcAft>
                <a:spcPts val="0"/>
              </a:spcAft>
              <a:buClr>
                <a:srgbClr val="0065B0"/>
              </a:buClr>
              <a:buSzPts val="1400"/>
              <a:buNone/>
            </a:pPr>
            <a:r>
              <a:rPr lang="sv-SE" dirty="0"/>
              <a:t>Frågeställning</a:t>
            </a:r>
            <a:endParaRPr dirty="0"/>
          </a:p>
          <a:p>
            <a:pPr marL="0" lvl="0" indent="0" algn="l" rtl="0">
              <a:lnSpc>
                <a:spcPct val="110000"/>
              </a:lnSpc>
              <a:spcBef>
                <a:spcPts val="600"/>
              </a:spcBef>
              <a:spcAft>
                <a:spcPts val="0"/>
              </a:spcAft>
              <a:buClr>
                <a:schemeClr val="dk1"/>
              </a:buClr>
              <a:buSzPts val="1100"/>
              <a:buFont typeface="Arial"/>
              <a:buNone/>
            </a:pPr>
            <a:r>
              <a:rPr lang="sv-SE" dirty="0"/>
              <a:t>Diskutera i mindre grupper med en ledare i varje grupp: </a:t>
            </a:r>
            <a:endParaRPr dirty="0"/>
          </a:p>
          <a:p>
            <a:pPr marL="0" lvl="0" indent="0" algn="l" rtl="0">
              <a:lnSpc>
                <a:spcPct val="110000"/>
              </a:lnSpc>
              <a:spcBef>
                <a:spcPts val="600"/>
              </a:spcBef>
              <a:spcAft>
                <a:spcPts val="0"/>
              </a:spcAft>
              <a:buClr>
                <a:schemeClr val="dk1"/>
              </a:buClr>
              <a:buSzPts val="1100"/>
              <a:buFont typeface="Arial"/>
              <a:buNone/>
            </a:pPr>
            <a:r>
              <a:rPr lang="sv-SE" dirty="0"/>
              <a:t>▪ Vilka verkar ha roligast?</a:t>
            </a:r>
            <a:endParaRPr dirty="0"/>
          </a:p>
          <a:p>
            <a:pPr marL="0" lvl="0" indent="0" algn="l" rtl="0">
              <a:lnSpc>
                <a:spcPct val="110000"/>
              </a:lnSpc>
              <a:spcBef>
                <a:spcPts val="600"/>
              </a:spcBef>
              <a:spcAft>
                <a:spcPts val="0"/>
              </a:spcAft>
              <a:buClr>
                <a:schemeClr val="dk1"/>
              </a:buClr>
              <a:buSzPts val="1100"/>
              <a:buFont typeface="Arial"/>
              <a:buNone/>
            </a:pPr>
            <a:r>
              <a:rPr lang="sv-SE" dirty="0"/>
              <a:t>▪ Hur tror ni att Alma kände sig när </a:t>
            </a:r>
            <a:r>
              <a:rPr lang="sv-SE" dirty="0" err="1"/>
              <a:t>Effe</a:t>
            </a:r>
            <a:r>
              <a:rPr lang="sv-SE" dirty="0"/>
              <a:t> lät henne stå ensam i regnet? </a:t>
            </a:r>
            <a:endParaRPr dirty="0"/>
          </a:p>
          <a:p>
            <a:pPr marL="0" lvl="0" indent="0" algn="l" rtl="0">
              <a:lnSpc>
                <a:spcPct val="110000"/>
              </a:lnSpc>
              <a:spcBef>
                <a:spcPts val="600"/>
              </a:spcBef>
              <a:spcAft>
                <a:spcPts val="0"/>
              </a:spcAft>
              <a:buClr>
                <a:schemeClr val="dk1"/>
              </a:buClr>
              <a:buSzPts val="1100"/>
              <a:buFont typeface="Arial"/>
              <a:buNone/>
            </a:pPr>
            <a:r>
              <a:rPr lang="sv-SE" dirty="0"/>
              <a:t>▪ Är det synd om </a:t>
            </a:r>
            <a:r>
              <a:rPr lang="sv-SE" dirty="0" err="1"/>
              <a:t>Effe</a:t>
            </a:r>
            <a:r>
              <a:rPr lang="sv-SE" dirty="0"/>
              <a:t> i slutet när han sitter ensam under sitt paraply utan saft och bullar? </a:t>
            </a:r>
            <a:endParaRPr dirty="0"/>
          </a:p>
          <a:p>
            <a:pPr marL="0" lvl="0" indent="0" algn="l" rtl="0">
              <a:lnSpc>
                <a:spcPct val="110000"/>
              </a:lnSpc>
              <a:spcBef>
                <a:spcPts val="600"/>
              </a:spcBef>
              <a:spcAft>
                <a:spcPts val="0"/>
              </a:spcAft>
              <a:buClr>
                <a:schemeClr val="dk1"/>
              </a:buClr>
              <a:buSzPts val="1100"/>
              <a:buFont typeface="Arial"/>
              <a:buNone/>
            </a:pPr>
            <a:r>
              <a:rPr lang="sv-SE" dirty="0"/>
              <a:t>▪ Hur skulle du gjort om du hade ett paraply? </a:t>
            </a:r>
            <a:endParaRPr dirty="0"/>
          </a:p>
          <a:p>
            <a:pPr marL="0" lvl="0" indent="0" algn="l" rtl="0">
              <a:lnSpc>
                <a:spcPct val="110000"/>
              </a:lnSpc>
              <a:spcBef>
                <a:spcPts val="600"/>
              </a:spcBef>
              <a:spcAft>
                <a:spcPts val="0"/>
              </a:spcAft>
              <a:buClr>
                <a:schemeClr val="dk1"/>
              </a:buClr>
              <a:buSzPts val="1100"/>
              <a:buFont typeface="Arial"/>
              <a:buNone/>
            </a:pPr>
            <a:r>
              <a:rPr lang="sv-SE" dirty="0"/>
              <a:t>▪ I vilka lägen på planen är det viktigt att du är snäll?</a:t>
            </a:r>
            <a:endParaRPr dirty="0"/>
          </a:p>
          <a:p>
            <a:pPr marL="12700" lvl="1" indent="0" algn="l" rtl="0">
              <a:lnSpc>
                <a:spcPct val="110000"/>
              </a:lnSpc>
              <a:spcBef>
                <a:spcPts val="600"/>
              </a:spcBef>
              <a:spcAft>
                <a:spcPts val="0"/>
              </a:spcAft>
              <a:buClr>
                <a:srgbClr val="0065B0"/>
              </a:buClr>
              <a:buSzPts val="1400"/>
              <a:buNone/>
            </a:pPr>
            <a:r>
              <a:rPr lang="sv-SE" dirty="0"/>
              <a:t>Avslut</a:t>
            </a:r>
            <a:endParaRPr dirty="0"/>
          </a:p>
          <a:p>
            <a:pPr marL="0" lvl="0" indent="0" algn="l" rtl="0">
              <a:lnSpc>
                <a:spcPct val="110000"/>
              </a:lnSpc>
              <a:spcBef>
                <a:spcPts val="600"/>
              </a:spcBef>
              <a:spcAft>
                <a:spcPts val="0"/>
              </a:spcAft>
              <a:buClr>
                <a:schemeClr val="dk1"/>
              </a:buClr>
              <a:buSzPts val="1100"/>
              <a:buFont typeface="Arial"/>
              <a:buNone/>
            </a:pPr>
            <a:r>
              <a:rPr lang="sv-SE" dirty="0"/>
              <a:t>Avsluta lärgruppen med att fråga gruppen vad de lärt sig idag, gärna genom att gå laget runt. Diskutera och reflektera tillsammans utifrån de aktivas svar</a:t>
            </a:r>
            <a:endParaRPr dirty="0"/>
          </a:p>
          <a:p>
            <a:pPr marL="12700" lvl="1" indent="0" algn="l" rtl="0">
              <a:lnSpc>
                <a:spcPct val="110000"/>
              </a:lnSpc>
              <a:spcBef>
                <a:spcPts val="600"/>
              </a:spcBef>
              <a:spcAft>
                <a:spcPts val="0"/>
              </a:spcAft>
              <a:buClr>
                <a:srgbClr val="0065B0"/>
              </a:buClr>
              <a:buSzPts val="1400"/>
              <a:buNone/>
            </a:pPr>
            <a:r>
              <a:rPr lang="sv-SE" dirty="0"/>
              <a:t>Uppföljning</a:t>
            </a:r>
            <a:endParaRPr dirty="0"/>
          </a:p>
          <a:p>
            <a:pPr marL="0" lvl="0" indent="0" algn="l" rtl="0">
              <a:lnSpc>
                <a:spcPct val="110000"/>
              </a:lnSpc>
              <a:spcBef>
                <a:spcPts val="600"/>
              </a:spcBef>
              <a:spcAft>
                <a:spcPts val="0"/>
              </a:spcAft>
              <a:buClr>
                <a:schemeClr val="dk1"/>
              </a:buClr>
              <a:buSzPts val="1100"/>
              <a:buFont typeface="Arial"/>
              <a:buNone/>
            </a:pPr>
            <a:r>
              <a:rPr lang="sv-SE" dirty="0"/>
              <a:t>För att barnen ska få öva sig på hur de kan vara extra snälla mot varandra kan ni under en tidsperiod som ni själva bestämmer genomföra övningen “Lappkompis”. Skriv alla spelares namn på varsin lapp, lägg dem i en skål och låt sedan alla spelare dra ett namn. De får inte avslöja vems namn de dragit och uppgiften är nu att vara extra snäll mot personen vars namn de dragit. När tidsperioden gått ut kan ni antingen låta spelarna gissa vem deras lappkompis varit och låta dem berätta på vilket sätt de försökt vara extra snälla mot personen. </a:t>
            </a:r>
          </a:p>
          <a:p>
            <a:pPr marL="0" indent="0">
              <a:spcBef>
                <a:spcPts val="600"/>
              </a:spcBef>
            </a:pPr>
            <a:r>
              <a:rPr lang="sv-SE" dirty="0"/>
              <a:t>Behöver ni hjälp med hur ni går vidare hör av er till utbildningsansvarig i föreningen, som kan vidareförmedla kontakt till RF-SISU Örebro län.</a:t>
            </a: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36" name="Google Shape;36;p2"/>
          <p:cNvPicPr preferRelativeResize="0"/>
          <p:nvPr/>
        </p:nvPicPr>
        <p:blipFill rotWithShape="1">
          <a:blip r:embed="rId4">
            <a:alphaModFix/>
          </a:blip>
          <a:srcRect/>
          <a:stretch/>
        </p:blipFill>
        <p:spPr>
          <a:xfrm>
            <a:off x="6438512" y="72485"/>
            <a:ext cx="937587" cy="879321"/>
          </a:xfrm>
          <a:prstGeom prst="rect">
            <a:avLst/>
          </a:prstGeom>
          <a:noFill/>
          <a:ln>
            <a:noFill/>
          </a:ln>
        </p:spPr>
      </p:pic>
      <p:pic>
        <p:nvPicPr>
          <p:cNvPr id="37" name="Google Shape;37;p2"/>
          <p:cNvPicPr preferRelativeResize="0"/>
          <p:nvPr/>
        </p:nvPicPr>
        <p:blipFill>
          <a:blip r:embed="rId5">
            <a:alphaModFix/>
          </a:blip>
          <a:stretch>
            <a:fillRect/>
          </a:stretch>
        </p:blipFill>
        <p:spPr>
          <a:xfrm>
            <a:off x="6379986" y="1158850"/>
            <a:ext cx="1054625" cy="10546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1"/>
        <p:cNvGrpSpPr/>
        <p:nvPr/>
      </p:nvGrpSpPr>
      <p:grpSpPr>
        <a:xfrm>
          <a:off x="0" y="0"/>
          <a:ext cx="0" cy="0"/>
          <a:chOff x="0" y="0"/>
          <a:chExt cx="0" cy="0"/>
        </a:xfrm>
      </p:grpSpPr>
      <p:sp>
        <p:nvSpPr>
          <p:cNvPr id="42" name="Google Shape;42;g2f62287d1f8_0_14"/>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43" name="Google Shape;43;g2f62287d1f8_0_14"/>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44" name="Google Shape;44;g2f62287d1f8_0_14"/>
          <p:cNvSpPr txBox="1">
            <a:spLocks noGrp="1"/>
          </p:cNvSpPr>
          <p:nvPr>
            <p:ph type="ctrTitle"/>
          </p:nvPr>
        </p:nvSpPr>
        <p:spPr>
          <a:xfrm>
            <a:off x="429428" y="1395118"/>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ATT VARA EN BRA KOMPIS</a:t>
            </a:r>
            <a:endParaRPr>
              <a:solidFill>
                <a:schemeClr val="lt1"/>
              </a:solidFill>
            </a:endParaRPr>
          </a:p>
        </p:txBody>
      </p:sp>
      <p:sp>
        <p:nvSpPr>
          <p:cNvPr id="45" name="Google Shape;45;g2f62287d1f8_0_14"/>
          <p:cNvSpPr txBox="1">
            <a:spLocks noGrp="1"/>
          </p:cNvSpPr>
          <p:nvPr>
            <p:ph type="body" idx="3"/>
          </p:nvPr>
        </p:nvSpPr>
        <p:spPr>
          <a:xfrm>
            <a:off x="466728" y="1158861"/>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KOMPISSKAP #2</a:t>
            </a:r>
            <a:endParaRPr/>
          </a:p>
        </p:txBody>
      </p:sp>
      <p:sp>
        <p:nvSpPr>
          <p:cNvPr id="46" name="Google Shape;46;g2f62287d1f8_0_14"/>
          <p:cNvSpPr txBox="1">
            <a:spLocks noGrp="1"/>
          </p:cNvSpPr>
          <p:nvPr>
            <p:ph type="body" idx="1"/>
          </p:nvPr>
        </p:nvSpPr>
        <p:spPr>
          <a:xfrm>
            <a:off x="466728" y="2213475"/>
            <a:ext cx="6165900" cy="5612400"/>
          </a:xfrm>
          <a:prstGeom prst="rect">
            <a:avLst/>
          </a:prstGeom>
          <a:noFill/>
          <a:ln>
            <a:noFill/>
          </a:ln>
        </p:spPr>
        <p:txBody>
          <a:bodyPr spcFirstLastPara="1" wrap="square" lIns="0" tIns="0" rIns="0" bIns="0" anchor="t" anchorCtr="0">
            <a:noAutofit/>
          </a:bodyPr>
          <a:lstStyle/>
          <a:p>
            <a:pPr marL="12700" lvl="1" indent="0" algn="l" rtl="0">
              <a:lnSpc>
                <a:spcPct val="110000"/>
              </a:lnSpc>
              <a:spcBef>
                <a:spcPts val="0"/>
              </a:spcBef>
              <a:spcAft>
                <a:spcPts val="0"/>
              </a:spcAft>
              <a:buClr>
                <a:schemeClr val="dk1"/>
              </a:buClr>
              <a:buSzPts val="1200"/>
              <a:buNone/>
            </a:pPr>
            <a:endParaRPr dirty="0"/>
          </a:p>
          <a:p>
            <a:pPr marL="12700" lvl="1" indent="0" algn="l" rtl="0">
              <a:lnSpc>
                <a:spcPct val="110000"/>
              </a:lnSpc>
              <a:spcBef>
                <a:spcPts val="600"/>
              </a:spcBef>
              <a:spcAft>
                <a:spcPts val="0"/>
              </a:spcAft>
              <a:buClr>
                <a:srgbClr val="0065B0"/>
              </a:buClr>
              <a:buSzPts val="1400"/>
              <a:buNone/>
            </a:pPr>
            <a:r>
              <a:rPr lang="sv-SE" sz="1100" dirty="0">
                <a:solidFill>
                  <a:schemeClr val="dk1"/>
                </a:solidFill>
                <a:latin typeface="Arial"/>
                <a:ea typeface="Arial"/>
                <a:cs typeface="Arial"/>
                <a:sym typeface="Arial"/>
              </a:rPr>
              <a:t>Material: Något att skriva på </a:t>
            </a:r>
            <a:endParaRPr sz="1100" b="0" dirty="0">
              <a:solidFill>
                <a:schemeClr val="dk1"/>
              </a:solidFill>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Dela in gruppen i mindre grupper med en ledare i varje grupp. Inled med att låta alla i gruppen berätta vad de tycker är det bästa med att utöva er idrott. Gå laget runt och se till så att alla får prata utan att bli avbruten av kompisarna.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Behåll smågrupperna och låt spelarna i varje grupp komma på så många bra saker som möjligt de tycker att en bra kompis ska ha. Skriv upp alla på ett papper. När de gjort det så låter ni varje grupp tillsammans välja ut de tre av de saker som skrivits upp som de tycker är allra viktigast.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a:t>
            </a:r>
            <a:r>
              <a:rPr lang="sv-SE" sz="1400" b="1" dirty="0">
                <a:solidFill>
                  <a:srgbClr val="0065B0"/>
                </a:solidFill>
              </a:rPr>
              <a:t> </a:t>
            </a:r>
            <a:endParaRPr sz="1400" b="1" dirty="0">
              <a:solidFill>
                <a:srgbClr val="0065B0"/>
              </a:solidFill>
            </a:endParaRPr>
          </a:p>
          <a:p>
            <a:pPr marL="0" lvl="0" indent="0" algn="l" rtl="0">
              <a:lnSpc>
                <a:spcPct val="110000"/>
              </a:lnSpc>
              <a:spcBef>
                <a:spcPts val="600"/>
              </a:spcBef>
              <a:spcAft>
                <a:spcPts val="0"/>
              </a:spcAft>
              <a:buClr>
                <a:schemeClr val="dk1"/>
              </a:buClr>
              <a:buSzPts val="1100"/>
              <a:buFont typeface="Arial"/>
              <a:buNone/>
            </a:pPr>
            <a:r>
              <a:rPr lang="sv-SE" dirty="0"/>
              <a:t>Låt alla grupper sedan berätta i helgrupp vilka olika saker de kommit fram till. Om det blir fler än tre till fem egenskaper föreslår vi att ni genomför en omröstning i laget där alla får välja tre vardera. På så sätt får ni fram hur ni I laget vill att en bra kompisar ska vara.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Uppföljning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Se till så att alla får kännedom om de egenskaper som ni tagit fram, ni kan se till så att de kommer upp på ert lags sida på Laget.se, eller så kan ni skriva ut det och ha med er i sjukvårdsväskan eller liknande. Under säsongen är det bra att sedan stanna upp lite extra vid de olika egenskaperna vid olika tillfällen. För att få en naturlig upprepning av vad det innebär att vara en bra kompis. Något som är väldigt viktigt i lagsport. </a:t>
            </a:r>
          </a:p>
          <a:p>
            <a:pPr marL="0" indent="0">
              <a:spcBef>
                <a:spcPts val="600"/>
              </a:spcBef>
            </a:pPr>
            <a:r>
              <a:rPr lang="sv-SE" dirty="0"/>
              <a:t>Behöver ni hjälp med hur ni går vidare hör av er till utbildningsansvarig i föreningen, som kan vidareförmedla kontakt till RF-SISU Örebro län.</a:t>
            </a: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47" name="Google Shape;47;g2f62287d1f8_0_14"/>
          <p:cNvPicPr preferRelativeResize="0"/>
          <p:nvPr/>
        </p:nvPicPr>
        <p:blipFill rotWithShape="1">
          <a:blip r:embed="rId4">
            <a:alphaModFix/>
          </a:blip>
          <a:srcRect/>
          <a:stretch/>
        </p:blipFill>
        <p:spPr>
          <a:xfrm>
            <a:off x="6438512" y="72485"/>
            <a:ext cx="937587" cy="879321"/>
          </a:xfrm>
          <a:prstGeom prst="rect">
            <a:avLst/>
          </a:prstGeom>
          <a:noFill/>
          <a:ln>
            <a:noFill/>
          </a:ln>
        </p:spPr>
      </p:pic>
      <p:pic>
        <p:nvPicPr>
          <p:cNvPr id="48" name="Google Shape;48;g2f62287d1f8_0_14"/>
          <p:cNvPicPr preferRelativeResize="0"/>
          <p:nvPr/>
        </p:nvPicPr>
        <p:blipFill>
          <a:blip r:embed="rId5">
            <a:alphaModFix/>
          </a:blip>
          <a:stretch>
            <a:fillRect/>
          </a:stretch>
        </p:blipFill>
        <p:spPr>
          <a:xfrm>
            <a:off x="6379986" y="1158850"/>
            <a:ext cx="1054625" cy="10546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2"/>
        <p:cNvGrpSpPr/>
        <p:nvPr/>
      </p:nvGrpSpPr>
      <p:grpSpPr>
        <a:xfrm>
          <a:off x="0" y="0"/>
          <a:ext cx="0" cy="0"/>
          <a:chOff x="0" y="0"/>
          <a:chExt cx="0" cy="0"/>
        </a:xfrm>
      </p:grpSpPr>
      <p:sp>
        <p:nvSpPr>
          <p:cNvPr id="53" name="Google Shape;53;g2f62287d1f8_0_26"/>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4" name="Google Shape;54;g2f62287d1f8_0_26"/>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55" name="Google Shape;55;g2f62287d1f8_0_26"/>
          <p:cNvSpPr txBox="1">
            <a:spLocks noGrp="1"/>
          </p:cNvSpPr>
          <p:nvPr>
            <p:ph type="ctrTitle"/>
          </p:nvPr>
        </p:nvSpPr>
        <p:spPr>
          <a:xfrm>
            <a:off x="319978" y="1788530"/>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MOBBNING</a:t>
            </a:r>
            <a:endParaRPr>
              <a:solidFill>
                <a:schemeClr val="lt1"/>
              </a:solidFill>
            </a:endParaRPr>
          </a:p>
        </p:txBody>
      </p:sp>
      <p:sp>
        <p:nvSpPr>
          <p:cNvPr id="56" name="Google Shape;56;g2f62287d1f8_0_26"/>
          <p:cNvSpPr txBox="1">
            <a:spLocks noGrp="1"/>
          </p:cNvSpPr>
          <p:nvPr>
            <p:ph type="body" idx="3"/>
          </p:nvPr>
        </p:nvSpPr>
        <p:spPr>
          <a:xfrm>
            <a:off x="319978" y="1507074"/>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KOMPISSKAP #3</a:t>
            </a:r>
            <a:endParaRPr/>
          </a:p>
        </p:txBody>
      </p:sp>
      <p:sp>
        <p:nvSpPr>
          <p:cNvPr id="57" name="Google Shape;57;g2f62287d1f8_0_26"/>
          <p:cNvSpPr txBox="1">
            <a:spLocks noGrp="1"/>
          </p:cNvSpPr>
          <p:nvPr>
            <p:ph type="body" idx="1"/>
          </p:nvPr>
        </p:nvSpPr>
        <p:spPr>
          <a:xfrm>
            <a:off x="534057" y="2213475"/>
            <a:ext cx="6165900" cy="5612400"/>
          </a:xfrm>
          <a:prstGeom prst="rect">
            <a:avLst/>
          </a:prstGeom>
          <a:noFill/>
          <a:ln>
            <a:noFill/>
          </a:ln>
        </p:spPr>
        <p:txBody>
          <a:bodyPr spcFirstLastPara="1" wrap="square" lIns="0" tIns="0" rIns="0" bIns="0" anchor="t" anchorCtr="0">
            <a:noAutofit/>
          </a:bodyPr>
          <a:lstStyle/>
          <a:p>
            <a:pPr marL="12700" lvl="1" indent="0" algn="l" rtl="0">
              <a:lnSpc>
                <a:spcPct val="110000"/>
              </a:lnSpc>
              <a:spcBef>
                <a:spcPts val="0"/>
              </a:spcBef>
              <a:spcAft>
                <a:spcPts val="0"/>
              </a:spcAft>
              <a:buClr>
                <a:schemeClr val="dk1"/>
              </a:buClr>
              <a:buSzPts val="1200"/>
              <a:buNone/>
            </a:pP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Information till dig som </a:t>
            </a:r>
            <a:r>
              <a:rPr lang="sv-SE" sz="1400" b="1" dirty="0" err="1">
                <a:solidFill>
                  <a:srgbClr val="0065B0"/>
                </a:solidFill>
                <a:latin typeface="Arial Black"/>
                <a:ea typeface="Arial Black"/>
                <a:cs typeface="Arial Black"/>
                <a:sym typeface="Arial Black"/>
              </a:rPr>
              <a:t>lärgruppsledare</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BRIS, Barnens rätt i samhället, definierar mobbning så här: ”En person är mobbad om han eller hon upprepade gånger och under viss tid, blir utsatt för negativa handlingar från en eller flera personer”. Under viss tid kan vara så kort tid som två dagar. Ju tidigare man ingriper desto lättare att stoppa mobbning. Det är mycket viktigt att ta tag i tendenser till mobbning omedelbart.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Läs berättelsen för hela gruppen: </a:t>
            </a:r>
            <a:endParaRPr dirty="0"/>
          </a:p>
          <a:p>
            <a:pPr marL="0" lvl="0" indent="0" algn="l" rtl="0">
              <a:lnSpc>
                <a:spcPct val="110000"/>
              </a:lnSpc>
              <a:spcBef>
                <a:spcPts val="600"/>
              </a:spcBef>
              <a:spcAft>
                <a:spcPts val="0"/>
              </a:spcAft>
              <a:buClr>
                <a:schemeClr val="dk1"/>
              </a:buClr>
              <a:buSzPts val="1100"/>
              <a:buFont typeface="Arial"/>
              <a:buNone/>
            </a:pPr>
            <a:r>
              <a:rPr lang="sv-SE" i="1" dirty="0"/>
              <a:t>Det är bandyträning i skogen, </a:t>
            </a:r>
            <a:r>
              <a:rPr lang="sv-SE" i="1" dirty="0" err="1"/>
              <a:t>Tinka</a:t>
            </a:r>
            <a:r>
              <a:rPr lang="sv-SE" i="1" dirty="0"/>
              <a:t> är försenad men hon hoppas att de andra redan börjat träna. Hon hoppas det för att hon är rädd för att bli retad när hon kommer till träningen. Det har hänt förut att hennes lagkamrater har sagt dumma saker innan träningen börjat. Att hon har fula skor, fel färg på kläderna och att hon inte är så snabb på att åka skridskor. Det har gjort henne väldigt ledsen och rädd för att träffa sina kompisar innan träningen. </a:t>
            </a:r>
            <a:endParaRPr i="1" dirty="0"/>
          </a:p>
          <a:p>
            <a:pPr marL="0" lvl="0" indent="0" algn="l" rtl="0">
              <a:lnSpc>
                <a:spcPct val="110000"/>
              </a:lnSpc>
              <a:spcBef>
                <a:spcPts val="600"/>
              </a:spcBef>
              <a:spcAft>
                <a:spcPts val="0"/>
              </a:spcAft>
              <a:buClr>
                <a:schemeClr val="dk1"/>
              </a:buClr>
              <a:buSzPts val="1100"/>
              <a:buFont typeface="Arial"/>
              <a:buNone/>
            </a:pPr>
            <a:r>
              <a:rPr lang="sv-SE" i="1" dirty="0" err="1"/>
              <a:t>Tinka</a:t>
            </a:r>
            <a:r>
              <a:rPr lang="sv-SE" i="1" dirty="0"/>
              <a:t> älskar bandy så hon försöker strunta i att de andra barnen retas när hon knyter på sig skridskorna, fast i magen känns det inte bra. Under träningen känns det bra, då är </a:t>
            </a:r>
            <a:r>
              <a:rPr lang="sv-SE" i="1" dirty="0" err="1"/>
              <a:t>Tinkas</a:t>
            </a:r>
            <a:r>
              <a:rPr lang="sv-SE" i="1" dirty="0"/>
              <a:t> tränare med. Men så fort tränaren inte ser knuffas de andra barnen och säger dumma saker. Efter träningen skyndar sig </a:t>
            </a:r>
            <a:r>
              <a:rPr lang="sv-SE" i="1" dirty="0" err="1"/>
              <a:t>Tinkas</a:t>
            </a:r>
            <a:r>
              <a:rPr lang="sv-SE" i="1" dirty="0"/>
              <a:t> lagkamrater till gläntan för att byta om, alla utom </a:t>
            </a:r>
            <a:r>
              <a:rPr lang="sv-SE" i="1" dirty="0" err="1"/>
              <a:t>Tinka</a:t>
            </a:r>
            <a:r>
              <a:rPr lang="sv-SE" i="1" dirty="0"/>
              <a:t>, hon dröjer sig kvar. </a:t>
            </a:r>
            <a:endParaRPr i="1"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Diskutera i mindre grupper med en ledare i varje grupp, </a:t>
            </a:r>
            <a:endParaRPr dirty="0"/>
          </a:p>
          <a:p>
            <a:pPr marL="0" lvl="0" indent="0" algn="l" rtl="0">
              <a:lnSpc>
                <a:spcPct val="110000"/>
              </a:lnSpc>
              <a:spcBef>
                <a:spcPts val="600"/>
              </a:spcBef>
              <a:spcAft>
                <a:spcPts val="0"/>
              </a:spcAft>
              <a:buClr>
                <a:schemeClr val="dk1"/>
              </a:buClr>
              <a:buSzPts val="1100"/>
              <a:buFont typeface="Arial"/>
              <a:buNone/>
            </a:pPr>
            <a:r>
              <a:rPr lang="sv-SE" dirty="0"/>
              <a:t>▪ Vad tycker du att </a:t>
            </a:r>
            <a:r>
              <a:rPr lang="sv-SE" dirty="0" err="1"/>
              <a:t>Tinka</a:t>
            </a:r>
            <a:r>
              <a:rPr lang="sv-SE" dirty="0"/>
              <a:t> ska säga till sin tränare? </a:t>
            </a:r>
            <a:endParaRPr dirty="0"/>
          </a:p>
          <a:p>
            <a:pPr marL="0" lvl="0" indent="0" algn="l" rtl="0">
              <a:lnSpc>
                <a:spcPct val="110000"/>
              </a:lnSpc>
              <a:spcBef>
                <a:spcPts val="600"/>
              </a:spcBef>
              <a:spcAft>
                <a:spcPts val="0"/>
              </a:spcAft>
              <a:buClr>
                <a:schemeClr val="dk1"/>
              </a:buClr>
              <a:buSzPts val="1100"/>
              <a:buFont typeface="Arial"/>
              <a:buNone/>
            </a:pPr>
            <a:r>
              <a:rPr lang="sv-SE" dirty="0"/>
              <a:t>▪ Vad kan </a:t>
            </a:r>
            <a:r>
              <a:rPr lang="sv-SE" dirty="0" err="1"/>
              <a:t>Tinkas</a:t>
            </a:r>
            <a:r>
              <a:rPr lang="sv-SE" dirty="0"/>
              <a:t> tränare göra? </a:t>
            </a:r>
            <a:endParaRPr dirty="0"/>
          </a:p>
          <a:p>
            <a:pPr marL="0" lvl="0" indent="0" algn="l" rtl="0">
              <a:lnSpc>
                <a:spcPct val="110000"/>
              </a:lnSpc>
              <a:spcBef>
                <a:spcPts val="600"/>
              </a:spcBef>
              <a:spcAft>
                <a:spcPts val="0"/>
              </a:spcAft>
              <a:buClr>
                <a:schemeClr val="dk1"/>
              </a:buClr>
              <a:buSzPts val="1100"/>
              <a:buFont typeface="Arial"/>
              <a:buNone/>
            </a:pPr>
            <a:r>
              <a:rPr lang="sv-SE" dirty="0"/>
              <a:t>▪ Vad tycker ni att </a:t>
            </a:r>
            <a:r>
              <a:rPr lang="sv-SE" dirty="0" err="1"/>
              <a:t>Tinka</a:t>
            </a:r>
            <a:r>
              <a:rPr lang="sv-SE" dirty="0"/>
              <a:t> ska göra? </a:t>
            </a:r>
            <a:endParaRPr dirty="0"/>
          </a:p>
          <a:p>
            <a:pPr marL="0" lvl="0" indent="0" algn="l" rtl="0">
              <a:lnSpc>
                <a:spcPct val="110000"/>
              </a:lnSpc>
              <a:spcBef>
                <a:spcPts val="600"/>
              </a:spcBef>
              <a:spcAft>
                <a:spcPts val="0"/>
              </a:spcAft>
              <a:buClr>
                <a:schemeClr val="dk1"/>
              </a:buClr>
              <a:buSzPts val="1100"/>
              <a:buFont typeface="Arial"/>
              <a:buNone/>
            </a:pPr>
            <a:r>
              <a:rPr lang="sv-SE" dirty="0"/>
              <a:t>▪ Hur ska vi göra om något sådant händer i vår grupp?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Samla ihop laget i stor grupp och lyft som ledare upp kloka saker din grupp sagt. Avsluta med att tillsammans försöka hitta på ett lyckligt slut på berättelsen om </a:t>
            </a:r>
            <a:r>
              <a:rPr lang="sv-SE" dirty="0" err="1"/>
              <a:t>Tinka</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Uppföljning</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dirty="0"/>
              <a:t>Gör som ledare en kort dokumentation där det ni pratat om blir synligt. Skriv korta tumregler för hur laget ska agera om något händer men framför allt hur laget ska vara mot varandra för att inget liknande ska ske. Läs upp vid ett annat tillfälle för laget och låt dem reflektera. Som ledare kan du också fördjupa dig i ämnet via https://barnensspelregler.se/ där kapitel 6 handlar om mobbning, du kan även fördjupa dig via Tillsammans kan vi stoppa mobbning</a:t>
            </a:r>
          </a:p>
          <a:p>
            <a:pPr marL="0" indent="0">
              <a:spcBef>
                <a:spcPts val="600"/>
              </a:spcBef>
            </a:pPr>
            <a:r>
              <a:rPr lang="sv-SE" dirty="0"/>
              <a:t>Behöver ni hjälp med hur ni går vidare hör av er till utbildningsansvarig i föreningen, som kan vidareförmedla kontakt till RF-SISU Örebro län.</a:t>
            </a: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58" name="Google Shape;58;g2f62287d1f8_0_26"/>
          <p:cNvPicPr preferRelativeResize="0"/>
          <p:nvPr/>
        </p:nvPicPr>
        <p:blipFill rotWithShape="1">
          <a:blip r:embed="rId4">
            <a:alphaModFix/>
          </a:blip>
          <a:srcRect/>
          <a:stretch/>
        </p:blipFill>
        <p:spPr>
          <a:xfrm>
            <a:off x="6438512" y="72485"/>
            <a:ext cx="937587" cy="879321"/>
          </a:xfrm>
          <a:prstGeom prst="rect">
            <a:avLst/>
          </a:prstGeom>
          <a:noFill/>
          <a:ln>
            <a:noFill/>
          </a:ln>
        </p:spPr>
      </p:pic>
      <p:pic>
        <p:nvPicPr>
          <p:cNvPr id="59" name="Google Shape;59;g2f62287d1f8_0_26"/>
          <p:cNvPicPr preferRelativeResize="0"/>
          <p:nvPr/>
        </p:nvPicPr>
        <p:blipFill>
          <a:blip r:embed="rId5">
            <a:alphaModFix/>
          </a:blip>
          <a:stretch>
            <a:fillRect/>
          </a:stretch>
        </p:blipFill>
        <p:spPr>
          <a:xfrm>
            <a:off x="6379986" y="1158850"/>
            <a:ext cx="1054625" cy="1054625"/>
          </a:xfrm>
          <a:prstGeom prst="rect">
            <a:avLst/>
          </a:prstGeom>
          <a:noFill/>
          <a:ln>
            <a:noFill/>
          </a:ln>
        </p:spPr>
      </p:pic>
    </p:spTree>
  </p:cSld>
  <p:clrMapOvr>
    <a:masterClrMapping/>
  </p:clrMapOvr>
</p:sld>
</file>

<file path=ppt/theme/theme1.xml><?xml version="1.0" encoding="utf-8"?>
<a:theme xmlns:a="http://schemas.openxmlformats.org/drawingml/2006/main" name="Office-tema">
  <a:themeElements>
    <a:clrScheme name="Egen 10">
      <a:dk1>
        <a:srgbClr val="000000"/>
      </a:dk1>
      <a:lt1>
        <a:srgbClr val="FFFFFF"/>
      </a:lt1>
      <a:dk2>
        <a:srgbClr val="44546A"/>
      </a:dk2>
      <a:lt2>
        <a:srgbClr val="E7E6E6"/>
      </a:lt2>
      <a:accent1>
        <a:srgbClr val="00B1E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E600A9E2824C44BBD08C455BE0CBFC9" ma:contentTypeVersion="19" ma:contentTypeDescription="Skapa ett nytt dokument." ma:contentTypeScope="" ma:versionID="a36644048a15ec4dc5ef14d50de5093e">
  <xsd:schema xmlns:xsd="http://www.w3.org/2001/XMLSchema" xmlns:xs="http://www.w3.org/2001/XMLSchema" xmlns:p="http://schemas.microsoft.com/office/2006/metadata/properties" xmlns:ns2="29897d89-7987-4e5a-9500-ad70803f94e3" xmlns:ns3="26fdf2fc-e934-472e-9a20-1f239de656b7" targetNamespace="http://schemas.microsoft.com/office/2006/metadata/properties" ma:root="true" ma:fieldsID="8988d720aba0e2ff38c0915ceb2680fe" ns2:_="" ns3:_="">
    <xsd:import namespace="29897d89-7987-4e5a-9500-ad70803f94e3"/>
    <xsd:import namespace="26fdf2fc-e934-472e-9a20-1f239de656b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897d89-7987-4e5a-9500-ad70803f94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569f3a60-3ad3-4329-af7f-6cf4f85e1abb"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fdf2fc-e934-472e-9a20-1f239de656b7" elementFormDefault="qualified">
    <xsd:import namespace="http://schemas.microsoft.com/office/2006/documentManagement/types"/>
    <xsd:import namespace="http://schemas.microsoft.com/office/infopath/2007/PartnerControls"/>
    <xsd:element name="SharedWithUsers" ma:index="1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c9141eb4-a8dc-47ec-872c-4ed3f02a420d}" ma:internalName="TaxCatchAll" ma:showField="CatchAllData" ma:web="26fdf2fc-e934-472e-9a20-1f239de656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6fdf2fc-e934-472e-9a20-1f239de656b7" xsi:nil="true"/>
    <lcf76f155ced4ddcb4097134ff3c332f xmlns="29897d89-7987-4e5a-9500-ad70803f94e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8BECD9C-A8B9-4619-8DAC-B55BFD0AA7DE}"/>
</file>

<file path=customXml/itemProps2.xml><?xml version="1.0" encoding="utf-8"?>
<ds:datastoreItem xmlns:ds="http://schemas.openxmlformats.org/officeDocument/2006/customXml" ds:itemID="{ADE68EC7-A1C8-49D4-B606-989E1A501B0C}"/>
</file>

<file path=customXml/itemProps3.xml><?xml version="1.0" encoding="utf-8"?>
<ds:datastoreItem xmlns:ds="http://schemas.openxmlformats.org/officeDocument/2006/customXml" ds:itemID="{D258A361-3B98-4B28-A6B6-F21D7E6FDCC3}"/>
</file>

<file path=docProps/app.xml><?xml version="1.0" encoding="utf-8"?>
<Properties xmlns="http://schemas.openxmlformats.org/officeDocument/2006/extended-properties" xmlns:vt="http://schemas.openxmlformats.org/officeDocument/2006/docPropsVTypes">
  <TotalTime>15</TotalTime>
  <Words>1526</Words>
  <Application>Microsoft Office PowerPoint</Application>
  <PresentationFormat>Anpassad</PresentationFormat>
  <Paragraphs>73</Paragraphs>
  <Slides>4</Slides>
  <Notes>4</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4</vt:i4>
      </vt:variant>
    </vt:vector>
  </HeadingPairs>
  <TitlesOfParts>
    <vt:vector size="9" baseType="lpstr">
      <vt:lpstr>Arial Black</vt:lpstr>
      <vt:lpstr>Calibri</vt:lpstr>
      <vt:lpstr>Arial</vt:lpstr>
      <vt:lpstr>Proxima Nova</vt:lpstr>
      <vt:lpstr>Office-tema</vt:lpstr>
      <vt:lpstr>Information</vt:lpstr>
      <vt:lpstr>ALLA FÅR PLATS</vt:lpstr>
      <vt:lpstr>ATT VARA EN BRA KOMPIS</vt:lpstr>
      <vt:lpstr>MOBBNING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Tor Widerberg (RF)</dc:creator>
  <cp:lastModifiedBy>Lucas Forsberg (RF-SISU Örebro län)</cp:lastModifiedBy>
  <cp:revision>1</cp:revision>
  <dcterms:created xsi:type="dcterms:W3CDTF">2018-11-13T14:50:57Z</dcterms:created>
  <dcterms:modified xsi:type="dcterms:W3CDTF">2024-12-13T09:05:09Z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0x0101000E600A9E2824C44BBD08C455BE0CBFC9</vt:lpwstr>
  </property>
  <property fmtid="{D5CDD505-2E9C-101B-9397-08002B2CF9AE}" pid="3" name="MediaServiceImageTags">
    <vt:lpwstr/>
  </property>
</Properties>
</file>