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59" r:id="rId7"/>
    <p:sldId id="264" r:id="rId8"/>
    <p:sldId id="262" r:id="rId9"/>
    <p:sldId id="261" r:id="rId10"/>
    <p:sldId id="265" r:id="rId11"/>
    <p:sldId id="266" r:id="rId12"/>
    <p:sldId id="263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B2B1B2"/>
    <a:srgbClr val="D0FCFB"/>
    <a:srgbClr val="CEFEEC"/>
    <a:srgbClr val="52CDC0"/>
    <a:srgbClr val="5B9BD5"/>
    <a:srgbClr val="54DCC2"/>
    <a:srgbClr val="CCECFF"/>
    <a:srgbClr val="C0C0C0"/>
    <a:srgbClr val="82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28854-E72B-4028-B193-21A9968C77E3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5C14-A6F4-49BF-9835-8000C8D2B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66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10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4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75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49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444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65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27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742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95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432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704A-316F-474D-A1F1-BB55AEE43A0F}" type="datetimeFigureOut">
              <a:rPr lang="sv-SE" smtClean="0"/>
              <a:t>2019-11-20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6594-04AD-4449-9382-AAEC2C59D7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132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255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miljö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A728384-87ED-4E87-8F78-97EB653FDC67}"/>
                </a:ext>
              </a:extLst>
            </p:cNvPr>
            <p:cNvSpPr txBox="1"/>
            <p:nvPr/>
          </p:nvSpPr>
          <p:spPr>
            <a:xfrm rot="16200000">
              <a:off x="10342780" y="3251164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omgivning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9117129" y="3251167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motivation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8746453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behov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251164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ledarskap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feedback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 rot="10800000">
            <a:off x="5277443" y="5392354"/>
            <a:ext cx="4871443" cy="451824"/>
            <a:chOff x="4679586" y="878988"/>
            <a:chExt cx="2053918" cy="190500"/>
          </a:xfrm>
        </p:grpSpPr>
        <p:sp>
          <p:nvSpPr>
            <p:cNvPr id="61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543004" y="878988"/>
              <a:ext cx="190500" cy="1905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016727" y="4573410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ETT EVENT SOM FÖR OSS NÄRMARE VARANDRA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  <p:pic>
        <p:nvPicPr>
          <p:cNvPr id="68" name="Bildobjekt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481" y="981686"/>
            <a:ext cx="4985405" cy="3070088"/>
          </a:xfrm>
          <a:prstGeom prst="rect">
            <a:avLst/>
          </a:prstGeom>
        </p:spPr>
      </p:pic>
      <p:grpSp>
        <p:nvGrpSpPr>
          <p:cNvPr id="69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9830310" y="-1"/>
            <a:ext cx="9927504" cy="6858000"/>
            <a:chOff x="-9337032" y="-1"/>
            <a:chExt cx="9927504" cy="6858000"/>
          </a:xfrm>
        </p:grpSpPr>
        <p:sp>
          <p:nvSpPr>
            <p:cNvPr id="70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38260" y="3251164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slutord</a:t>
              </a:r>
              <a:endParaRPr lang="sv-SE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239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266740" y="-61369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2255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miljö</a:t>
              </a:r>
              <a:endParaRPr lang="en-US" sz="3600" b="1" dirty="0" smtClean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-9153234" y="-1172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224" y="3241901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omgivning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-7906852" y="-27836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motivation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7020D-701A-4EE7-BDA2-CD171993C203}"/>
              </a:ext>
            </a:extLst>
          </p:cNvPr>
          <p:cNvGrpSpPr/>
          <p:nvPr/>
        </p:nvGrpSpPr>
        <p:grpSpPr>
          <a:xfrm>
            <a:off x="-7738898" y="-12611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B77930A-0489-40A5-B3D7-053D64BD29C4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70AD46-78F1-4169-9AE3-EDECC43BD39B}"/>
                </a:ext>
              </a:extLst>
            </p:cNvPr>
            <p:cNvSpPr txBox="1"/>
            <p:nvPr/>
          </p:nvSpPr>
          <p:spPr>
            <a:xfrm rot="16200000">
              <a:off x="8746452" y="3220385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behov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7112565" y="-27836"/>
            <a:ext cx="8692331" cy="6858000"/>
            <a:chOff x="718505" y="-1"/>
            <a:chExt cx="86923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091629" y="3251164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ledarskap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8566753" y="-26197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feedback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95" name="Group 1">
            <a:extLst>
              <a:ext uri="{FF2B5EF4-FFF2-40B4-BE49-F238E27FC236}">
                <a16:creationId xmlns:a16="http://schemas.microsoft.com/office/drawing/2014/main" id="{93CC9BE7-5948-4992-8D51-1DA23A2E5BF5}"/>
              </a:ext>
            </a:extLst>
          </p:cNvPr>
          <p:cNvGrpSpPr/>
          <p:nvPr/>
        </p:nvGrpSpPr>
        <p:grpSpPr>
          <a:xfrm>
            <a:off x="8610507" y="1739349"/>
            <a:ext cx="1805441" cy="1866900"/>
            <a:chOff x="6418139" y="2209800"/>
            <a:chExt cx="1805441" cy="1866900"/>
          </a:xfrm>
        </p:grpSpPr>
        <p:sp>
          <p:nvSpPr>
            <p:cNvPr id="196" name="Rectangle: Top Corners Rounded 2">
              <a:extLst>
                <a:ext uri="{FF2B5EF4-FFF2-40B4-BE49-F238E27FC236}">
                  <a16:creationId xmlns:a16="http://schemas.microsoft.com/office/drawing/2014/main" id="{FC900C28-FF5B-4738-B15A-DA1A556BE4A0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TextBox 3">
              <a:extLst>
                <a:ext uri="{FF2B5EF4-FFF2-40B4-BE49-F238E27FC236}">
                  <a16:creationId xmlns:a16="http://schemas.microsoft.com/office/drawing/2014/main" id="{3CAD5EDC-A18C-489B-B600-2AA7BA972A16}"/>
                </a:ext>
              </a:extLst>
            </p:cNvPr>
            <p:cNvSpPr txBox="1"/>
            <p:nvPr/>
          </p:nvSpPr>
          <p:spPr>
            <a:xfrm>
              <a:off x="6418139" y="2216580"/>
              <a:ext cx="18054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HUR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98" name="TextBox 4">
              <a:extLst>
                <a:ext uri="{FF2B5EF4-FFF2-40B4-BE49-F238E27FC236}">
                  <a16:creationId xmlns:a16="http://schemas.microsoft.com/office/drawing/2014/main" id="{62698EAD-E879-41D8-AB35-8B0CD1EFF0A9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199" name="Group 5">
            <a:extLst>
              <a:ext uri="{FF2B5EF4-FFF2-40B4-BE49-F238E27FC236}">
                <a16:creationId xmlns:a16="http://schemas.microsoft.com/office/drawing/2014/main" id="{5D4FD916-9982-4C26-8840-4C110D0F1919}"/>
              </a:ext>
            </a:extLst>
          </p:cNvPr>
          <p:cNvGrpSpPr/>
          <p:nvPr/>
        </p:nvGrpSpPr>
        <p:grpSpPr>
          <a:xfrm>
            <a:off x="6076833" y="1712232"/>
            <a:ext cx="1805441" cy="1894017"/>
            <a:chOff x="3884465" y="2182683"/>
            <a:chExt cx="1805441" cy="1894017"/>
          </a:xfrm>
        </p:grpSpPr>
        <p:sp>
          <p:nvSpPr>
            <p:cNvPr id="200" name="Rectangle: Top Corners Rounded 6">
              <a:extLst>
                <a:ext uri="{FF2B5EF4-FFF2-40B4-BE49-F238E27FC236}">
                  <a16:creationId xmlns:a16="http://schemas.microsoft.com/office/drawing/2014/main" id="{A651FF2F-63F3-4ECE-8042-BB78094D9928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TextBox 7">
              <a:extLst>
                <a:ext uri="{FF2B5EF4-FFF2-40B4-BE49-F238E27FC236}">
                  <a16:creationId xmlns:a16="http://schemas.microsoft.com/office/drawing/2014/main" id="{A23A4A1B-04E4-4065-B408-ED5B11CDFB39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VARFÖR</a:t>
              </a:r>
              <a:endParaRPr lang="en-US" sz="32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02" name="TextBox 8">
              <a:extLst>
                <a:ext uri="{FF2B5EF4-FFF2-40B4-BE49-F238E27FC236}">
                  <a16:creationId xmlns:a16="http://schemas.microsoft.com/office/drawing/2014/main" id="{EF997D0D-2340-453B-B506-4B82A9988164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203" name="Group 9">
            <a:extLst>
              <a:ext uri="{FF2B5EF4-FFF2-40B4-BE49-F238E27FC236}">
                <a16:creationId xmlns:a16="http://schemas.microsoft.com/office/drawing/2014/main" id="{552EBEE0-4492-45DE-A964-67E1F254A828}"/>
              </a:ext>
            </a:extLst>
          </p:cNvPr>
          <p:cNvGrpSpPr/>
          <p:nvPr/>
        </p:nvGrpSpPr>
        <p:grpSpPr>
          <a:xfrm>
            <a:off x="3579956" y="1712232"/>
            <a:ext cx="1805441" cy="1894017"/>
            <a:chOff x="1387588" y="2182683"/>
            <a:chExt cx="1805441" cy="1894017"/>
          </a:xfrm>
        </p:grpSpPr>
        <p:sp>
          <p:nvSpPr>
            <p:cNvPr id="204" name="Rectangle: Top Corners Rounded 10">
              <a:extLst>
                <a:ext uri="{FF2B5EF4-FFF2-40B4-BE49-F238E27FC236}">
                  <a16:creationId xmlns:a16="http://schemas.microsoft.com/office/drawing/2014/main" id="{EDC9C1CA-E5FB-4409-AB11-A6D6F244BB04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TextBox 11">
              <a:extLst>
                <a:ext uri="{FF2B5EF4-FFF2-40B4-BE49-F238E27FC236}">
                  <a16:creationId xmlns:a16="http://schemas.microsoft.com/office/drawing/2014/main" id="{ED5BB8E6-7D30-4B04-B68D-4E51D391A7CF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VAD</a:t>
              </a:r>
              <a:endParaRPr lang="en-US" sz="32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06" name="TextBox 12">
              <a:extLst>
                <a:ext uri="{FF2B5EF4-FFF2-40B4-BE49-F238E27FC236}">
                  <a16:creationId xmlns:a16="http://schemas.microsoft.com/office/drawing/2014/main" id="{6F0E31D2-92C3-412D-9001-21FF69E56B85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207" name="Freeform: Shape 13">
            <a:extLst>
              <a:ext uri="{FF2B5EF4-FFF2-40B4-BE49-F238E27FC236}">
                <a16:creationId xmlns:a16="http://schemas.microsoft.com/office/drawing/2014/main" id="{EFFACF65-7AA1-4442-93B4-ED26212D6CE0}"/>
              </a:ext>
            </a:extLst>
          </p:cNvPr>
          <p:cNvSpPr/>
          <p:nvPr/>
        </p:nvSpPr>
        <p:spPr>
          <a:xfrm flipV="1">
            <a:off x="3686886" y="2672799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Freeform: Shape 14">
            <a:extLst>
              <a:ext uri="{FF2B5EF4-FFF2-40B4-BE49-F238E27FC236}">
                <a16:creationId xmlns:a16="http://schemas.microsoft.com/office/drawing/2014/main" id="{41AECF6D-6C0C-4F48-8FBD-AB00305F2AC7}"/>
              </a:ext>
            </a:extLst>
          </p:cNvPr>
          <p:cNvSpPr/>
          <p:nvPr/>
        </p:nvSpPr>
        <p:spPr>
          <a:xfrm flipV="1">
            <a:off x="6183763" y="2672799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Freeform: Shape 15">
            <a:extLst>
              <a:ext uri="{FF2B5EF4-FFF2-40B4-BE49-F238E27FC236}">
                <a16:creationId xmlns:a16="http://schemas.microsoft.com/office/drawing/2014/main" id="{B9361B01-03EA-4A3C-8B61-BEC6A891C530}"/>
              </a:ext>
            </a:extLst>
          </p:cNvPr>
          <p:cNvSpPr/>
          <p:nvPr/>
        </p:nvSpPr>
        <p:spPr>
          <a:xfrm flipV="1">
            <a:off x="8680640" y="2672799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TextBox 18">
            <a:extLst>
              <a:ext uri="{FF2B5EF4-FFF2-40B4-BE49-F238E27FC236}">
                <a16:creationId xmlns:a16="http://schemas.microsoft.com/office/drawing/2014/main" id="{C1D059CF-E439-4FFA-9F4D-8D4AEE67AF68}"/>
              </a:ext>
            </a:extLst>
          </p:cNvPr>
          <p:cNvSpPr txBox="1"/>
          <p:nvPr/>
        </p:nvSpPr>
        <p:spPr>
          <a:xfrm>
            <a:off x="3681217" y="3676376"/>
            <a:ext cx="159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STIMULERANDE</a:t>
            </a:r>
            <a:b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</a:b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MILJÖ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11" name="TextBox 21">
            <a:extLst>
              <a:ext uri="{FF2B5EF4-FFF2-40B4-BE49-F238E27FC236}">
                <a16:creationId xmlns:a16="http://schemas.microsoft.com/office/drawing/2014/main" id="{BDCB3ADA-5E88-43FD-BDE6-CF9A838CCEBF}"/>
              </a:ext>
            </a:extLst>
          </p:cNvPr>
          <p:cNvSpPr txBox="1"/>
          <p:nvPr/>
        </p:nvSpPr>
        <p:spPr>
          <a:xfrm>
            <a:off x="6122888" y="3676376"/>
            <a:ext cx="1669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STRATEGY 2025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12" name="TextBox 24">
            <a:extLst>
              <a:ext uri="{FF2B5EF4-FFF2-40B4-BE49-F238E27FC236}">
                <a16:creationId xmlns:a16="http://schemas.microsoft.com/office/drawing/2014/main" id="{AA669BBC-E05E-4A57-8B37-7C1ED4C4A29B}"/>
              </a:ext>
            </a:extLst>
          </p:cNvPr>
          <p:cNvSpPr txBox="1"/>
          <p:nvPr/>
        </p:nvSpPr>
        <p:spPr>
          <a:xfrm>
            <a:off x="8680640" y="3676376"/>
            <a:ext cx="1591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VERKTYG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213" name="Picture 25">
            <a:extLst>
              <a:ext uri="{FF2B5EF4-FFF2-40B4-BE49-F238E27FC236}">
                <a16:creationId xmlns:a16="http://schemas.microsoft.com/office/drawing/2014/main" id="{F688B9E9-F7FF-4F97-9ECC-7343BE7F4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99" y="4450034"/>
            <a:ext cx="894354" cy="894352"/>
          </a:xfrm>
          <a:prstGeom prst="rect">
            <a:avLst/>
          </a:prstGeom>
        </p:spPr>
      </p:pic>
      <p:pic>
        <p:nvPicPr>
          <p:cNvPr id="214" name="Picture 26">
            <a:extLst>
              <a:ext uri="{FF2B5EF4-FFF2-40B4-BE49-F238E27FC236}">
                <a16:creationId xmlns:a16="http://schemas.microsoft.com/office/drawing/2014/main" id="{2C0FD429-B54B-4535-8F3B-80A90EAB1B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487" y="4450121"/>
            <a:ext cx="897858" cy="897856"/>
          </a:xfrm>
          <a:prstGeom prst="rect">
            <a:avLst/>
          </a:prstGeom>
        </p:spPr>
      </p:pic>
      <p:pic>
        <p:nvPicPr>
          <p:cNvPr id="215" name="Picture 27">
            <a:extLst>
              <a:ext uri="{FF2B5EF4-FFF2-40B4-BE49-F238E27FC236}">
                <a16:creationId xmlns:a16="http://schemas.microsoft.com/office/drawing/2014/main" id="{5AE8E0F8-C86E-4EBA-8242-BE733E60B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214" y="4450034"/>
            <a:ext cx="907482" cy="907480"/>
          </a:xfrm>
          <a:prstGeom prst="rect">
            <a:avLst/>
          </a:prstGeom>
        </p:spPr>
      </p:pic>
      <p:grpSp>
        <p:nvGrpSpPr>
          <p:cNvPr id="216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8902279" y="21813"/>
            <a:ext cx="10108706" cy="6858000"/>
            <a:chOff x="-9181506" y="27768"/>
            <a:chExt cx="10108706" cy="6858000"/>
          </a:xfrm>
        </p:grpSpPr>
        <p:sp>
          <p:nvSpPr>
            <p:cNvPr id="217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8996304" y="27768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241662" y="2310433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355060" y="323091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idrott</a:t>
              </a:r>
              <a:endParaRPr lang="sv-SE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20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95102" y="3227782"/>
              <a:ext cx="530600" cy="530600"/>
            </a:xfrm>
            <a:prstGeom prst="rect">
              <a:avLst/>
            </a:prstGeom>
          </p:spPr>
        </p:pic>
        <p:sp>
          <p:nvSpPr>
            <p:cNvPr id="81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181506" y="27768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2657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animBg="1"/>
      <p:bldP spid="208" grpId="0" animBg="1"/>
      <p:bldP spid="209" grpId="0" animBg="1"/>
      <p:bldP spid="210" grpId="0"/>
      <p:bldP spid="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BC3001EC-9F33-4C39-B780-199714C83EA2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29B5C97-F627-4A85-B003-5396A9D964D5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97C14D5-0388-44F5-AD76-F8BBAF179CD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872792" y="32255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miljö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230752" y="-1"/>
            <a:ext cx="11447501" cy="6858000"/>
            <a:chOff x="213096" y="168705"/>
            <a:chExt cx="11447501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168705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516732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89" y="3435581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omgivning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598596" y="3367160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motivation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67CF96-B24C-4BAD-8466-B32ECC2753A1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B7B7434-49BE-47D6-BAE6-9B9134F0EC8C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80296C0-D397-432D-B5A1-CA7DA186EB1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DE47E8-526D-4A96-A671-69E14D20D1EB}"/>
                </a:ext>
              </a:extLst>
            </p:cNvPr>
            <p:cNvSpPr txBox="1"/>
            <p:nvPr/>
          </p:nvSpPr>
          <p:spPr>
            <a:xfrm rot="16200000">
              <a:off x="8746453" y="322038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behov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7FD4AAEC-83E5-4832-BEA2-517A195B2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3C6BBB46-3AAE-49B1-8F56-3535CC357F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452EB0-3109-45BB-9389-19F84818FE30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F941D0C-24DA-4E77-BE08-34D6F94BD6FB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9747D82-077A-45F5-8822-6A7F978E7845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0B26FA9-EA76-44C1-BA33-E4EBB060AC7E}"/>
                </a:ext>
              </a:extLst>
            </p:cNvPr>
            <p:cNvSpPr txBox="1"/>
            <p:nvPr/>
          </p:nvSpPr>
          <p:spPr>
            <a:xfrm rot="16200000">
              <a:off x="8091629" y="3220387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budget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EF138C1A-5B68-42BE-B6B8-0EE1F4738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C48F6F2-7791-4D91-ADEC-77FE8FA739E3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ED37E9-9873-442F-9B7C-7F4BC1A8F51E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2E020DE-B46A-4F47-97AB-BB6C9038FA2E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CF05B7C-3B2D-4CAB-9132-7B756B442063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plan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A04E2F48-2025-4003-B590-1DD957710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9830310" y="-1"/>
            <a:ext cx="9927504" cy="6858000"/>
            <a:chOff x="-9337032" y="-1"/>
            <a:chExt cx="9927504" cy="6858000"/>
          </a:xfrm>
        </p:grpSpPr>
        <p:sp>
          <p:nvSpPr>
            <p:cNvPr id="61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slutord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6" name="Grupp 15"/>
          <p:cNvGrpSpPr/>
          <p:nvPr/>
        </p:nvGrpSpPr>
        <p:grpSpPr>
          <a:xfrm>
            <a:off x="3820866" y="742208"/>
            <a:ext cx="5796000" cy="5796000"/>
            <a:chOff x="3820866" y="742208"/>
            <a:chExt cx="5796000" cy="5796000"/>
          </a:xfrm>
        </p:grpSpPr>
        <p:sp>
          <p:nvSpPr>
            <p:cNvPr id="8" name="Ring 7"/>
            <p:cNvSpPr/>
            <p:nvPr/>
          </p:nvSpPr>
          <p:spPr>
            <a:xfrm>
              <a:off x="3820866" y="742208"/>
              <a:ext cx="5796000" cy="5796000"/>
            </a:xfrm>
            <a:prstGeom prst="donut">
              <a:avLst>
                <a:gd name="adj" fmla="val 7629"/>
              </a:avLst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10" name="Flödesschema: Koppling 9"/>
            <p:cNvSpPr/>
            <p:nvPr/>
          </p:nvSpPr>
          <p:spPr>
            <a:xfrm>
              <a:off x="4847695" y="4630294"/>
              <a:ext cx="720000" cy="720000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v-SE" sz="1400" dirty="0" smtClean="0">
                  <a:latin typeface="Tw Cen MT" panose="020B0602020104020603" pitchFamily="34" charset="0"/>
                </a:rPr>
                <a:t>Skola</a:t>
              </a:r>
              <a:endParaRPr lang="sv-SE" dirty="0">
                <a:latin typeface="Tw Cen MT" panose="020B0602020104020603" pitchFamily="34" charset="0"/>
              </a:endParaRPr>
            </a:p>
          </p:txBody>
        </p:sp>
        <p:sp>
          <p:nvSpPr>
            <p:cNvPr id="55" name="Flödesschema: Koppling 54"/>
            <p:cNvSpPr/>
            <p:nvPr/>
          </p:nvSpPr>
          <p:spPr>
            <a:xfrm>
              <a:off x="5121694" y="1710590"/>
              <a:ext cx="720000" cy="720000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v-SE" sz="1400" dirty="0" smtClean="0">
                  <a:latin typeface="Tw Cen MT" panose="020B0602020104020603" pitchFamily="34" charset="0"/>
                </a:rPr>
                <a:t>Familj</a:t>
              </a:r>
              <a:endParaRPr lang="sv-SE" sz="1400" dirty="0">
                <a:latin typeface="Tw Cen MT" panose="020B0602020104020603" pitchFamily="34" charset="0"/>
              </a:endParaRPr>
            </a:p>
          </p:txBody>
        </p:sp>
        <p:sp>
          <p:nvSpPr>
            <p:cNvPr id="57" name="Flödesschema: Koppling 56"/>
            <p:cNvSpPr/>
            <p:nvPr/>
          </p:nvSpPr>
          <p:spPr>
            <a:xfrm>
              <a:off x="7869600" y="4671872"/>
              <a:ext cx="720000" cy="720000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v-SE" sz="1200" dirty="0" smtClean="0">
                  <a:latin typeface="Tw Cen MT" panose="020B0602020104020603" pitchFamily="34" charset="0"/>
                </a:rPr>
                <a:t>Vänner</a:t>
              </a:r>
              <a:endParaRPr lang="sv-SE" sz="1200" dirty="0">
                <a:latin typeface="Tw Cen MT" panose="020B0602020104020603" pitchFamily="34" charset="0"/>
              </a:endParaRPr>
            </a:p>
          </p:txBody>
        </p:sp>
        <p:sp>
          <p:nvSpPr>
            <p:cNvPr id="72" name="Flödesschema: Koppling 71"/>
            <p:cNvSpPr/>
            <p:nvPr/>
          </p:nvSpPr>
          <p:spPr>
            <a:xfrm>
              <a:off x="7642911" y="1694965"/>
              <a:ext cx="720000" cy="720000"/>
            </a:xfrm>
            <a:prstGeom prst="flowChartConnector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sv-SE" sz="1200" dirty="0" smtClean="0">
                  <a:latin typeface="Tw Cen MT" panose="020B0602020104020603" pitchFamily="34" charset="0"/>
                </a:rPr>
                <a:t>Andra</a:t>
              </a:r>
              <a:br>
                <a:rPr lang="sv-SE" sz="1200" dirty="0" smtClean="0">
                  <a:latin typeface="Tw Cen MT" panose="020B0602020104020603" pitchFamily="34" charset="0"/>
                </a:rPr>
              </a:br>
              <a:r>
                <a:rPr lang="sv-SE" sz="1200" dirty="0" smtClean="0">
                  <a:latin typeface="Tw Cen MT" panose="020B0602020104020603" pitchFamily="34" charset="0"/>
                </a:rPr>
                <a:t>miljöer</a:t>
              </a:r>
              <a:endParaRPr lang="sv-SE" sz="1200" dirty="0">
                <a:latin typeface="Tw Cen MT" panose="020B0602020104020603" pitchFamily="34" charset="0"/>
              </a:endParaRPr>
            </a:p>
          </p:txBody>
        </p:sp>
        <p:grpSp>
          <p:nvGrpSpPr>
            <p:cNvPr id="12" name="Grupp 11"/>
            <p:cNvGrpSpPr/>
            <p:nvPr/>
          </p:nvGrpSpPr>
          <p:grpSpPr>
            <a:xfrm>
              <a:off x="5154471" y="2072086"/>
              <a:ext cx="3204000" cy="3204000"/>
              <a:chOff x="5000486" y="1826999"/>
              <a:chExt cx="3204000" cy="3204000"/>
            </a:xfrm>
          </p:grpSpPr>
          <p:sp>
            <p:nvSpPr>
              <p:cNvPr id="9" name="Flödesschema: Koppling 8"/>
              <p:cNvSpPr/>
              <p:nvPr/>
            </p:nvSpPr>
            <p:spPr>
              <a:xfrm>
                <a:off x="5000486" y="1826999"/>
                <a:ext cx="3204000" cy="3204000"/>
              </a:xfrm>
              <a:prstGeom prst="flowChartConnector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3" name="Flödesschema: Koppling 72"/>
              <p:cNvSpPr/>
              <p:nvPr/>
            </p:nvSpPr>
            <p:spPr>
              <a:xfrm>
                <a:off x="7076541" y="3562130"/>
                <a:ext cx="900000" cy="900000"/>
              </a:xfrm>
              <a:prstGeom prst="flowChartConnector">
                <a:avLst/>
              </a:prstGeom>
              <a:solidFill>
                <a:srgbClr val="52CD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v-SE" sz="1200" dirty="0" smtClean="0">
                    <a:latin typeface="Tw Cen MT" panose="020B0602020104020603" pitchFamily="34" charset="0"/>
                  </a:rPr>
                  <a:t>Tränings-</a:t>
                </a:r>
                <a:br>
                  <a:rPr lang="sv-SE" sz="1200" dirty="0" smtClean="0">
                    <a:latin typeface="Tw Cen MT" panose="020B0602020104020603" pitchFamily="34" charset="0"/>
                  </a:rPr>
                </a:br>
                <a:r>
                  <a:rPr lang="sv-SE" sz="1200" dirty="0" smtClean="0">
                    <a:latin typeface="Tw Cen MT" panose="020B0602020104020603" pitchFamily="34" charset="0"/>
                  </a:rPr>
                  <a:t>gruppen</a:t>
                </a:r>
                <a:endParaRPr lang="sv-SE" sz="1200" dirty="0">
                  <a:latin typeface="Tw Cen MT" panose="020B0602020104020603" pitchFamily="34" charset="0"/>
                </a:endParaRPr>
              </a:p>
            </p:txBody>
          </p:sp>
          <p:sp>
            <p:nvSpPr>
              <p:cNvPr id="74" name="Flödesschema: Koppling 73"/>
              <p:cNvSpPr/>
              <p:nvPr/>
            </p:nvSpPr>
            <p:spPr>
              <a:xfrm>
                <a:off x="6122227" y="4044116"/>
                <a:ext cx="900000" cy="900000"/>
              </a:xfrm>
              <a:prstGeom prst="flowChartConnector">
                <a:avLst/>
              </a:prstGeom>
              <a:solidFill>
                <a:srgbClr val="52CD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v-SE" sz="1400" dirty="0" smtClean="0">
                    <a:latin typeface="Tw Cen MT" panose="020B0602020104020603" pitchFamily="34" charset="0"/>
                  </a:rPr>
                  <a:t>Elit-utövare</a:t>
                </a:r>
                <a:endParaRPr lang="sv-SE" sz="1400" dirty="0">
                  <a:latin typeface="Tw Cen MT" panose="020B0602020104020603" pitchFamily="34" charset="0"/>
                </a:endParaRPr>
              </a:p>
            </p:txBody>
          </p:sp>
          <p:sp>
            <p:nvSpPr>
              <p:cNvPr id="75" name="Flödesschema: Koppling 74"/>
              <p:cNvSpPr/>
              <p:nvPr/>
            </p:nvSpPr>
            <p:spPr>
              <a:xfrm>
                <a:off x="5158238" y="3505293"/>
                <a:ext cx="900000" cy="900000"/>
              </a:xfrm>
              <a:prstGeom prst="flowChartConnector">
                <a:avLst/>
              </a:prstGeom>
              <a:solidFill>
                <a:srgbClr val="52CD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v-SE" sz="1400" dirty="0" smtClean="0">
                    <a:latin typeface="Tw Cen MT" panose="020B0602020104020603" pitchFamily="34" charset="0"/>
                  </a:rPr>
                  <a:t>Coacher</a:t>
                </a:r>
                <a:endParaRPr lang="sv-SE" sz="1400" dirty="0">
                  <a:latin typeface="Tw Cen MT" panose="020B0602020104020603" pitchFamily="34" charset="0"/>
                </a:endParaRPr>
              </a:p>
            </p:txBody>
          </p:sp>
          <p:sp>
            <p:nvSpPr>
              <p:cNvPr id="76" name="Flödesschema: Koppling 75"/>
              <p:cNvSpPr/>
              <p:nvPr/>
            </p:nvSpPr>
            <p:spPr>
              <a:xfrm>
                <a:off x="7139999" y="2489669"/>
                <a:ext cx="900000" cy="900000"/>
              </a:xfrm>
              <a:prstGeom prst="flowChartConnector">
                <a:avLst/>
              </a:prstGeom>
              <a:solidFill>
                <a:srgbClr val="52CD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v-SE" sz="1400" dirty="0" smtClean="0">
                    <a:latin typeface="Tw Cen MT" panose="020B0602020104020603" pitchFamily="34" charset="0"/>
                  </a:rPr>
                  <a:t>Yngre</a:t>
                </a:r>
                <a:br>
                  <a:rPr lang="sv-SE" sz="1400" dirty="0" smtClean="0">
                    <a:latin typeface="Tw Cen MT" panose="020B0602020104020603" pitchFamily="34" charset="0"/>
                  </a:rPr>
                </a:br>
                <a:r>
                  <a:rPr lang="sv-SE" sz="1400" dirty="0" smtClean="0">
                    <a:latin typeface="Tw Cen MT" panose="020B0602020104020603" pitchFamily="34" charset="0"/>
                  </a:rPr>
                  <a:t>utövare</a:t>
                </a:r>
                <a:endParaRPr lang="sv-SE" sz="1400" dirty="0">
                  <a:latin typeface="Tw Cen MT" panose="020B0602020104020603" pitchFamily="34" charset="0"/>
                </a:endParaRPr>
              </a:p>
            </p:txBody>
          </p:sp>
          <p:sp>
            <p:nvSpPr>
              <p:cNvPr id="77" name="Flödesschema: Koppling 76"/>
              <p:cNvSpPr/>
              <p:nvPr/>
            </p:nvSpPr>
            <p:spPr>
              <a:xfrm>
                <a:off x="6159638" y="1936283"/>
                <a:ext cx="900000" cy="900000"/>
              </a:xfrm>
              <a:prstGeom prst="flowChartConnector">
                <a:avLst/>
              </a:prstGeom>
              <a:solidFill>
                <a:srgbClr val="52CD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v-SE" sz="1600" dirty="0" smtClean="0">
                    <a:latin typeface="Tw Cen MT" panose="020B0602020104020603" pitchFamily="34" charset="0"/>
                  </a:rPr>
                  <a:t>Ledare</a:t>
                </a:r>
                <a:endParaRPr lang="sv-SE" sz="1200" dirty="0">
                  <a:latin typeface="Tw Cen MT" panose="020B0602020104020603" pitchFamily="34" charset="0"/>
                </a:endParaRPr>
              </a:p>
            </p:txBody>
          </p:sp>
          <p:sp>
            <p:nvSpPr>
              <p:cNvPr id="78" name="Flödesschema: Koppling 77"/>
              <p:cNvSpPr/>
              <p:nvPr/>
            </p:nvSpPr>
            <p:spPr>
              <a:xfrm>
                <a:off x="5191822" y="2433953"/>
                <a:ext cx="900000" cy="900000"/>
              </a:xfrm>
              <a:prstGeom prst="flowChartConnector">
                <a:avLst/>
              </a:prstGeom>
              <a:solidFill>
                <a:srgbClr val="52CD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v-SE" sz="1400" dirty="0" smtClean="0">
                    <a:latin typeface="Tw Cen MT" panose="020B0602020104020603" pitchFamily="34" charset="0"/>
                  </a:rPr>
                  <a:t>Experter</a:t>
                </a:r>
                <a:endParaRPr lang="sv-SE" dirty="0">
                  <a:latin typeface="Tw Cen MT" panose="020B0602020104020603" pitchFamily="34" charset="0"/>
                </a:endParaRPr>
              </a:p>
            </p:txBody>
          </p:sp>
          <p:sp>
            <p:nvSpPr>
              <p:cNvPr id="79" name="Flödesschema: Koppling 78"/>
              <p:cNvSpPr/>
              <p:nvPr/>
            </p:nvSpPr>
            <p:spPr>
              <a:xfrm>
                <a:off x="6039193" y="2892115"/>
                <a:ext cx="1080000" cy="1080000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v-SE" dirty="0" smtClean="0">
                    <a:latin typeface="Tw Cen MT" panose="020B0602020104020603" pitchFamily="34" charset="0"/>
                  </a:rPr>
                  <a:t>Idrotts-</a:t>
                </a:r>
                <a:br>
                  <a:rPr lang="sv-SE" dirty="0" smtClean="0">
                    <a:latin typeface="Tw Cen MT" panose="020B0602020104020603" pitchFamily="34" charset="0"/>
                  </a:rPr>
                </a:br>
                <a:r>
                  <a:rPr lang="sv-SE" dirty="0" smtClean="0">
                    <a:latin typeface="Tw Cen MT" panose="020B0602020104020603" pitchFamily="34" charset="0"/>
                  </a:rPr>
                  <a:t>utövare</a:t>
                </a:r>
                <a:endParaRPr lang="sv-SE" dirty="0">
                  <a:latin typeface="Tw Cen MT" panose="020B0602020104020603" pitchFamily="34" charset="0"/>
                </a:endParaRPr>
              </a:p>
            </p:txBody>
          </p:sp>
        </p:grpSp>
        <p:sp>
          <p:nvSpPr>
            <p:cNvPr id="13" name="textruta 12"/>
            <p:cNvSpPr txBox="1"/>
            <p:nvPr/>
          </p:nvSpPr>
          <p:spPr>
            <a:xfrm>
              <a:off x="5567695" y="6061060"/>
              <a:ext cx="2699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Socio-ekonomiska förhållanden</a:t>
              </a:r>
              <a:endParaRPr lang="sv-SE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6327433" y="5360819"/>
              <a:ext cx="11058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Närmaste</a:t>
              </a:r>
              <a:br>
                <a:rPr lang="sv-SE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</a:br>
              <a:r>
                <a:rPr lang="sv-SE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omgivning</a:t>
              </a:r>
              <a:endParaRPr lang="sv-S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775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255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miljö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54008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omgivning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728BA24-99D1-4E44-98AC-50745A94AD6C}"/>
              </a:ext>
            </a:extLst>
          </p:cNvPr>
          <p:cNvGrpSpPr/>
          <p:nvPr/>
        </p:nvGrpSpPr>
        <p:grpSpPr>
          <a:xfrm>
            <a:off x="1234512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079FD4E-778D-428A-B08F-1B97893971C7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w Cen MT" panose="020B0602020104020603" pitchFamily="34" charset="0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7DB4514-65BA-420D-BBB3-CCF0A5B397C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w Cen MT" panose="020B0602020104020603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86CE46E-7143-4535-BF09-36D36B082851}"/>
                </a:ext>
              </a:extLst>
            </p:cNvPr>
            <p:cNvSpPr txBox="1"/>
            <p:nvPr/>
          </p:nvSpPr>
          <p:spPr>
            <a:xfrm rot="16200000">
              <a:off x="9117129" y="3251167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motivation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4E9D2CC3-AE8C-4CF7-AC14-0BF3748D6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704DBF9-F2DF-4744-9CBE-8384BF790E0F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409FCBC-490E-4134-BE82-9429CE5AB00A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84E2370-4D03-4FD0-B29C-F763767296D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E5F8F51-D3FD-42A1-8372-1B4B1B7C336A}"/>
                </a:ext>
              </a:extLst>
            </p:cNvPr>
            <p:cNvSpPr txBox="1"/>
            <p:nvPr/>
          </p:nvSpPr>
          <p:spPr>
            <a:xfrm rot="16200000">
              <a:off x="8746453" y="322038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behov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5E43CA3-886C-4010-B3E2-837CCC6F5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31F8BD9-F71B-4D2D-8A60-61BABDC384BB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470067C-2D0B-4A65-B940-C052473E942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6B5D93C-8112-48DA-975B-9DDD27DEADD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D3577A8-E9FC-43B7-B3E2-76EDDA51C160}"/>
                </a:ext>
              </a:extLst>
            </p:cNvPr>
            <p:cNvSpPr txBox="1"/>
            <p:nvPr/>
          </p:nvSpPr>
          <p:spPr>
            <a:xfrm rot="16200000">
              <a:off x="8091629" y="3251164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ledarskap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36FD3106-E967-44D6-AB4D-A0DA183F7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E930874-288B-4537-8AA6-A601044D9580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5CDF0F-0FD1-40B0-BD29-F7D200A3A066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02216B9-43DC-4135-9F3E-7EFEAD2EB420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342E0B-2429-4B98-AF6A-1DB087CBDE83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feedback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29879508-5AD7-4FE2-AD55-8AF69ECDB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92" name="Rectangle 41">
            <a:extLst>
              <a:ext uri="{FF2B5EF4-FFF2-40B4-BE49-F238E27FC236}">
                <a16:creationId xmlns:a16="http://schemas.microsoft.com/office/drawing/2014/main" id="{A1000F88-D89A-44DD-A9E2-6AB73B584904}"/>
              </a:ext>
            </a:extLst>
          </p:cNvPr>
          <p:cNvSpPr/>
          <p:nvPr/>
        </p:nvSpPr>
        <p:spPr>
          <a:xfrm>
            <a:off x="7539873" y="4757921"/>
            <a:ext cx="2891481" cy="1346886"/>
          </a:xfrm>
          <a:prstGeom prst="rect">
            <a:avLst/>
          </a:prstGeom>
          <a:solidFill>
            <a:srgbClr val="F0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11247964" y="-2"/>
            <a:ext cx="11335017" cy="6858000"/>
            <a:chOff x="-10744545" y="-1"/>
            <a:chExt cx="11335017" cy="6858000"/>
          </a:xfrm>
        </p:grpSpPr>
        <p:sp>
          <p:nvSpPr>
            <p:cNvPr id="85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10744545" y="-1"/>
              <a:ext cx="1133101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idrott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9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" name="Grupp 6"/>
          <p:cNvGrpSpPr/>
          <p:nvPr/>
        </p:nvGrpSpPr>
        <p:grpSpPr>
          <a:xfrm>
            <a:off x="2826671" y="1003046"/>
            <a:ext cx="5852362" cy="1877437"/>
            <a:chOff x="2826671" y="1003046"/>
            <a:chExt cx="5852362" cy="1877437"/>
          </a:xfrm>
        </p:grpSpPr>
        <p:sp>
          <p:nvSpPr>
            <p:cNvPr id="6" name="textruta 5"/>
            <p:cNvSpPr txBox="1"/>
            <p:nvPr/>
          </p:nvSpPr>
          <p:spPr>
            <a:xfrm>
              <a:off x="4368816" y="1003046"/>
              <a:ext cx="4310217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</a:rPr>
                <a:t>Inre motivation</a:t>
              </a:r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/>
              </a:r>
              <a:b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</a:br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driver utövaren</a:t>
              </a:r>
              <a:b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</a:br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roligt</a:t>
              </a:r>
            </a:p>
            <a:p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nå mål, utmana sig själv</a:t>
              </a:r>
              <a:endParaRPr lang="sv-S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99" name="Grupp 98"/>
            <p:cNvGrpSpPr/>
            <p:nvPr/>
          </p:nvGrpSpPr>
          <p:grpSpPr>
            <a:xfrm>
              <a:off x="2826671" y="1189843"/>
              <a:ext cx="1440000" cy="1440000"/>
              <a:chOff x="5167065" y="1202596"/>
              <a:chExt cx="1905000" cy="1843241"/>
            </a:xfrm>
          </p:grpSpPr>
          <p:sp>
            <p:nvSpPr>
              <p:cNvPr id="100" name="Ellips 99"/>
              <p:cNvSpPr/>
              <p:nvPr/>
            </p:nvSpPr>
            <p:spPr>
              <a:xfrm>
                <a:off x="5167065" y="1202596"/>
                <a:ext cx="1905000" cy="1843241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101" name="Grupp 100"/>
              <p:cNvGrpSpPr/>
              <p:nvPr/>
            </p:nvGrpSpPr>
            <p:grpSpPr>
              <a:xfrm>
                <a:off x="5396235" y="1404216"/>
                <a:ext cx="1440000" cy="1440000"/>
                <a:chOff x="2381874" y="1556617"/>
                <a:chExt cx="1440000" cy="1440000"/>
              </a:xfrm>
            </p:grpSpPr>
            <p:sp>
              <p:nvSpPr>
                <p:cNvPr id="102" name="Oval 33">
                  <a:extLst>
                    <a:ext uri="{FF2B5EF4-FFF2-40B4-BE49-F238E27FC236}">
                      <a16:creationId xmlns:a16="http://schemas.microsoft.com/office/drawing/2014/main" id="{D8F611D4-4DB1-43B5-AE6D-359399872DBD}"/>
                    </a:ext>
                  </a:extLst>
                </p:cNvPr>
                <p:cNvSpPr/>
                <p:nvPr/>
              </p:nvSpPr>
              <p:spPr>
                <a:xfrm>
                  <a:off x="2381874" y="1556617"/>
                  <a:ext cx="1440000" cy="14400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103" name="Bildobjekt 102"/>
                <p:cNvPicPr>
                  <a:picLocks noChangeAspect="1"/>
                </p:cNvPicPr>
                <p:nvPr/>
              </p:nvPicPr>
              <p:blipFill>
                <a:blip r:embed="rId3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sharpenSoften amount="50000"/>
                          </a14:imgEffect>
                          <a14:imgEffect>
                            <a14:colorTemperature colorTemp="112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02407" y="1833274"/>
                  <a:ext cx="900000" cy="9000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0" name="Grupp 9"/>
          <p:cNvGrpSpPr/>
          <p:nvPr/>
        </p:nvGrpSpPr>
        <p:grpSpPr>
          <a:xfrm>
            <a:off x="2767910" y="3665247"/>
            <a:ext cx="6749846" cy="1877437"/>
            <a:chOff x="2767910" y="3665247"/>
            <a:chExt cx="6749846" cy="1877437"/>
          </a:xfrm>
        </p:grpSpPr>
        <p:sp>
          <p:nvSpPr>
            <p:cNvPr id="91" name="textruta 90"/>
            <p:cNvSpPr txBox="1"/>
            <p:nvPr/>
          </p:nvSpPr>
          <p:spPr>
            <a:xfrm>
              <a:off x="4363087" y="3665247"/>
              <a:ext cx="5154669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</a:rPr>
                <a:t>Yttre motivation</a:t>
              </a:r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/>
              </a:r>
              <a:b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</a:br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belöning eller undvika bestraffning</a:t>
              </a:r>
              <a:b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</a:br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skuld</a:t>
              </a:r>
            </a:p>
            <a:p>
              <a:r>
                <a:rPr lang="sv-SE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w Cen MT" panose="020B0602020104020603" pitchFamily="34" charset="0"/>
                </a:rPr>
                <a:t>press</a:t>
              </a:r>
              <a:endParaRPr lang="sv-S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9" name="Grupp 8"/>
            <p:cNvGrpSpPr/>
            <p:nvPr/>
          </p:nvGrpSpPr>
          <p:grpSpPr>
            <a:xfrm>
              <a:off x="2767910" y="3883964"/>
              <a:ext cx="1440000" cy="1440000"/>
              <a:chOff x="2767910" y="3883964"/>
              <a:chExt cx="1440000" cy="1440000"/>
            </a:xfrm>
          </p:grpSpPr>
          <p:grpSp>
            <p:nvGrpSpPr>
              <p:cNvPr id="114" name="Grupp 113"/>
              <p:cNvGrpSpPr/>
              <p:nvPr/>
            </p:nvGrpSpPr>
            <p:grpSpPr>
              <a:xfrm>
                <a:off x="2767910" y="3883964"/>
                <a:ext cx="1440000" cy="1440000"/>
                <a:chOff x="6386175" y="3512757"/>
                <a:chExt cx="1905000" cy="1843241"/>
              </a:xfrm>
            </p:grpSpPr>
            <p:sp>
              <p:nvSpPr>
                <p:cNvPr id="116" name="Ellips 115"/>
                <p:cNvSpPr/>
                <p:nvPr/>
              </p:nvSpPr>
              <p:spPr>
                <a:xfrm>
                  <a:off x="6386175" y="3512757"/>
                  <a:ext cx="1905000" cy="1843241"/>
                </a:xfrm>
                <a:prstGeom prst="ellipse">
                  <a:avLst/>
                </a:prstGeom>
                <a:solidFill>
                  <a:srgbClr val="D0FCFB"/>
                </a:solidFill>
                <a:ln>
                  <a:solidFill>
                    <a:srgbClr val="D0FCF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17" name="Oval 33">
                  <a:extLst>
                    <a:ext uri="{FF2B5EF4-FFF2-40B4-BE49-F238E27FC236}">
                      <a16:creationId xmlns:a16="http://schemas.microsoft.com/office/drawing/2014/main" id="{D8F611D4-4DB1-43B5-AE6D-359399872DBD}"/>
                    </a:ext>
                  </a:extLst>
                </p:cNvPr>
                <p:cNvSpPr/>
                <p:nvPr/>
              </p:nvSpPr>
              <p:spPr>
                <a:xfrm>
                  <a:off x="6618675" y="3714378"/>
                  <a:ext cx="1440000" cy="14400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8" name="Bildobjekt 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3387" y="4133664"/>
                <a:ext cx="940600" cy="9406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548197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YMCA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655715" y="-2"/>
            <a:ext cx="11461567" cy="6858000"/>
            <a:chOff x="213096" y="0"/>
            <a:chExt cx="11461567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355455" y="3189607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event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2037173" y="-4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objectives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pic>
        <p:nvPicPr>
          <p:cNvPr id="99" name="Picture 98">
            <a:extLst>
              <a:ext uri="{FF2B5EF4-FFF2-40B4-BE49-F238E27FC236}">
                <a16:creationId xmlns:a16="http://schemas.microsoft.com/office/drawing/2014/main" id="{F6ED4041-CDD9-443D-802E-47D4387906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412352" y="3385252"/>
            <a:ext cx="530600" cy="5306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9DF2E944-82FA-495B-8A5C-9BDE263553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303616" y="3287768"/>
            <a:ext cx="530600" cy="530600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583208" y="0"/>
            <a:ext cx="11331017" cy="6858000"/>
            <a:chOff x="-10744545" y="-1"/>
            <a:chExt cx="11331017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10744545" y="-1"/>
              <a:ext cx="1133101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plan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</p:grpSp>
      <p:cxnSp>
        <p:nvCxnSpPr>
          <p:cNvPr id="66" name="Straight Connector 36">
            <a:extLst>
              <a:ext uri="{FF2B5EF4-FFF2-40B4-BE49-F238E27FC236}">
                <a16:creationId xmlns:a16="http://schemas.microsoft.com/office/drawing/2014/main" id="{DBB365B6-43C3-4DE6-843D-D9BD190AD8EB}"/>
              </a:ext>
            </a:extLst>
          </p:cNvPr>
          <p:cNvCxnSpPr/>
          <p:nvPr/>
        </p:nvCxnSpPr>
        <p:spPr>
          <a:xfrm>
            <a:off x="3606116" y="3654946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37">
            <a:extLst>
              <a:ext uri="{FF2B5EF4-FFF2-40B4-BE49-F238E27FC236}">
                <a16:creationId xmlns:a16="http://schemas.microsoft.com/office/drawing/2014/main" id="{F4ED2619-FB4E-4744-80CA-850CE814B9A0}"/>
              </a:ext>
            </a:extLst>
          </p:cNvPr>
          <p:cNvGrpSpPr/>
          <p:nvPr/>
        </p:nvGrpSpPr>
        <p:grpSpPr>
          <a:xfrm>
            <a:off x="3410926" y="3540497"/>
            <a:ext cx="211094" cy="211094"/>
            <a:chOff x="1677812" y="4248152"/>
            <a:chExt cx="211094" cy="211094"/>
          </a:xfrm>
        </p:grpSpPr>
        <p:sp>
          <p:nvSpPr>
            <p:cNvPr id="68" name="Oval 38">
              <a:extLst>
                <a:ext uri="{FF2B5EF4-FFF2-40B4-BE49-F238E27FC236}">
                  <a16:creationId xmlns:a16="http://schemas.microsoft.com/office/drawing/2014/main" id="{A8D127EB-1E25-4885-9582-99C5618F2AF7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39">
              <a:extLst>
                <a:ext uri="{FF2B5EF4-FFF2-40B4-BE49-F238E27FC236}">
                  <a16:creationId xmlns:a16="http://schemas.microsoft.com/office/drawing/2014/main" id="{2832D986-AC1D-4645-8DF4-FFEC5B85EFBE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48">
            <a:extLst>
              <a:ext uri="{FF2B5EF4-FFF2-40B4-BE49-F238E27FC236}">
                <a16:creationId xmlns:a16="http://schemas.microsoft.com/office/drawing/2014/main" id="{B43C90B0-AD49-4825-8095-D028BACA7B0D}"/>
              </a:ext>
            </a:extLst>
          </p:cNvPr>
          <p:cNvSpPr txBox="1"/>
          <p:nvPr/>
        </p:nvSpPr>
        <p:spPr>
          <a:xfrm>
            <a:off x="2392089" y="4144611"/>
            <a:ext cx="2289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UTIFRÅN EGEN VILJA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3" name="TextBox 50">
            <a:extLst>
              <a:ext uri="{FF2B5EF4-FFF2-40B4-BE49-F238E27FC236}">
                <a16:creationId xmlns:a16="http://schemas.microsoft.com/office/drawing/2014/main" id="{4E146A83-5DB9-4383-ADEE-113AAB6D901B}"/>
              </a:ext>
            </a:extLst>
          </p:cNvPr>
          <p:cNvSpPr txBox="1"/>
          <p:nvPr/>
        </p:nvSpPr>
        <p:spPr>
          <a:xfrm>
            <a:off x="2371948" y="3785026"/>
            <a:ext cx="228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SJÄLV AUTONOMI</a:t>
            </a:r>
            <a:endParaRPr lang="en-US" sz="20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84" name="Group 59">
            <a:extLst>
              <a:ext uri="{FF2B5EF4-FFF2-40B4-BE49-F238E27FC236}">
                <a16:creationId xmlns:a16="http://schemas.microsoft.com/office/drawing/2014/main" id="{E3A084E9-5DAF-4B12-A774-003E52126BE5}"/>
              </a:ext>
            </a:extLst>
          </p:cNvPr>
          <p:cNvGrpSpPr/>
          <p:nvPr/>
        </p:nvGrpSpPr>
        <p:grpSpPr>
          <a:xfrm>
            <a:off x="2863064" y="1903464"/>
            <a:ext cx="1275682" cy="1275682"/>
            <a:chOff x="3063120" y="1755914"/>
            <a:chExt cx="1275682" cy="1275682"/>
          </a:xfrm>
        </p:grpSpPr>
        <p:sp>
          <p:nvSpPr>
            <p:cNvPr id="85" name="Teardrop 60">
              <a:extLst>
                <a:ext uri="{FF2B5EF4-FFF2-40B4-BE49-F238E27FC236}">
                  <a16:creationId xmlns:a16="http://schemas.microsoft.com/office/drawing/2014/main" id="{D73C6296-6AED-4D46-834C-6DA3690FB7BE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61">
              <a:extLst>
                <a:ext uri="{FF2B5EF4-FFF2-40B4-BE49-F238E27FC236}">
                  <a16:creationId xmlns:a16="http://schemas.microsoft.com/office/drawing/2014/main" id="{99400693-A758-499E-B4DB-E42B43C986B2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7" name="Picture 62">
              <a:extLst>
                <a:ext uri="{FF2B5EF4-FFF2-40B4-BE49-F238E27FC236}">
                  <a16:creationId xmlns:a16="http://schemas.microsoft.com/office/drawing/2014/main" id="{D05CAD30-8C3B-4A19-954F-E6EB68A3E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cxnSp>
        <p:nvCxnSpPr>
          <p:cNvPr id="88" name="Straight Connector 36">
            <a:extLst>
              <a:ext uri="{FF2B5EF4-FFF2-40B4-BE49-F238E27FC236}">
                <a16:creationId xmlns:a16="http://schemas.microsoft.com/office/drawing/2014/main" id="{DBB365B6-43C3-4DE6-843D-D9BD190AD8EB}"/>
              </a:ext>
            </a:extLst>
          </p:cNvPr>
          <p:cNvCxnSpPr/>
          <p:nvPr/>
        </p:nvCxnSpPr>
        <p:spPr>
          <a:xfrm>
            <a:off x="5792831" y="3662885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37">
            <a:extLst>
              <a:ext uri="{FF2B5EF4-FFF2-40B4-BE49-F238E27FC236}">
                <a16:creationId xmlns:a16="http://schemas.microsoft.com/office/drawing/2014/main" id="{F4ED2619-FB4E-4744-80CA-850CE814B9A0}"/>
              </a:ext>
            </a:extLst>
          </p:cNvPr>
          <p:cNvGrpSpPr/>
          <p:nvPr/>
        </p:nvGrpSpPr>
        <p:grpSpPr>
          <a:xfrm>
            <a:off x="5573029" y="3549399"/>
            <a:ext cx="211094" cy="211094"/>
            <a:chOff x="1677812" y="4248152"/>
            <a:chExt cx="211094" cy="211094"/>
          </a:xfrm>
        </p:grpSpPr>
        <p:sp>
          <p:nvSpPr>
            <p:cNvPr id="90" name="Oval 38">
              <a:extLst>
                <a:ext uri="{FF2B5EF4-FFF2-40B4-BE49-F238E27FC236}">
                  <a16:creationId xmlns:a16="http://schemas.microsoft.com/office/drawing/2014/main" id="{A8D127EB-1E25-4885-9582-99C5618F2AF7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39">
              <a:extLst>
                <a:ext uri="{FF2B5EF4-FFF2-40B4-BE49-F238E27FC236}">
                  <a16:creationId xmlns:a16="http://schemas.microsoft.com/office/drawing/2014/main" id="{2832D986-AC1D-4645-8DF4-FFEC5B85EFBE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48">
            <a:extLst>
              <a:ext uri="{FF2B5EF4-FFF2-40B4-BE49-F238E27FC236}">
                <a16:creationId xmlns:a16="http://schemas.microsoft.com/office/drawing/2014/main" id="{B43C90B0-AD49-4825-8095-D028BACA7B0D}"/>
              </a:ext>
            </a:extLst>
          </p:cNvPr>
          <p:cNvSpPr txBox="1"/>
          <p:nvPr/>
        </p:nvSpPr>
        <p:spPr>
          <a:xfrm>
            <a:off x="4517381" y="4142495"/>
            <a:ext cx="2289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FRAMGÅNG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0" name="TextBox 50">
            <a:extLst>
              <a:ext uri="{FF2B5EF4-FFF2-40B4-BE49-F238E27FC236}">
                <a16:creationId xmlns:a16="http://schemas.microsoft.com/office/drawing/2014/main" id="{4E146A83-5DB9-4383-ADEE-113AAB6D901B}"/>
              </a:ext>
            </a:extLst>
          </p:cNvPr>
          <p:cNvSpPr txBox="1"/>
          <p:nvPr/>
        </p:nvSpPr>
        <p:spPr>
          <a:xfrm>
            <a:off x="4487882" y="3802663"/>
            <a:ext cx="228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KOMPETENS</a:t>
            </a:r>
            <a:endParaRPr lang="en-US" sz="20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101" name="Group 59">
            <a:extLst>
              <a:ext uri="{FF2B5EF4-FFF2-40B4-BE49-F238E27FC236}">
                <a16:creationId xmlns:a16="http://schemas.microsoft.com/office/drawing/2014/main" id="{E3A084E9-5DAF-4B12-A774-003E52126BE5}"/>
              </a:ext>
            </a:extLst>
          </p:cNvPr>
          <p:cNvGrpSpPr/>
          <p:nvPr/>
        </p:nvGrpSpPr>
        <p:grpSpPr>
          <a:xfrm>
            <a:off x="5040735" y="1929409"/>
            <a:ext cx="1275682" cy="1275682"/>
            <a:chOff x="3063120" y="1755914"/>
            <a:chExt cx="1275682" cy="1275682"/>
          </a:xfrm>
        </p:grpSpPr>
        <p:sp>
          <p:nvSpPr>
            <p:cNvPr id="102" name="Teardrop 60">
              <a:extLst>
                <a:ext uri="{FF2B5EF4-FFF2-40B4-BE49-F238E27FC236}">
                  <a16:creationId xmlns:a16="http://schemas.microsoft.com/office/drawing/2014/main" id="{D73C6296-6AED-4D46-834C-6DA3690FB7BE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61">
              <a:extLst>
                <a:ext uri="{FF2B5EF4-FFF2-40B4-BE49-F238E27FC236}">
                  <a16:creationId xmlns:a16="http://schemas.microsoft.com/office/drawing/2014/main" id="{99400693-A758-499E-B4DB-E42B43C986B2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4" name="Picture 62">
              <a:extLst>
                <a:ext uri="{FF2B5EF4-FFF2-40B4-BE49-F238E27FC236}">
                  <a16:creationId xmlns:a16="http://schemas.microsoft.com/office/drawing/2014/main" id="{D05CAD30-8C3B-4A19-954F-E6EB68A3E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106" name="Group 37">
            <a:extLst>
              <a:ext uri="{FF2B5EF4-FFF2-40B4-BE49-F238E27FC236}">
                <a16:creationId xmlns:a16="http://schemas.microsoft.com/office/drawing/2014/main" id="{F4ED2619-FB4E-4744-80CA-850CE814B9A0}"/>
              </a:ext>
            </a:extLst>
          </p:cNvPr>
          <p:cNvGrpSpPr/>
          <p:nvPr/>
        </p:nvGrpSpPr>
        <p:grpSpPr>
          <a:xfrm>
            <a:off x="7735621" y="3536491"/>
            <a:ext cx="211094" cy="211094"/>
            <a:chOff x="1677812" y="4248152"/>
            <a:chExt cx="211094" cy="211094"/>
          </a:xfrm>
        </p:grpSpPr>
        <p:sp>
          <p:nvSpPr>
            <p:cNvPr id="107" name="Oval 38">
              <a:extLst>
                <a:ext uri="{FF2B5EF4-FFF2-40B4-BE49-F238E27FC236}">
                  <a16:creationId xmlns:a16="http://schemas.microsoft.com/office/drawing/2014/main" id="{A8D127EB-1E25-4885-9582-99C5618F2AF7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39">
              <a:extLst>
                <a:ext uri="{FF2B5EF4-FFF2-40B4-BE49-F238E27FC236}">
                  <a16:creationId xmlns:a16="http://schemas.microsoft.com/office/drawing/2014/main" id="{2832D986-AC1D-4645-8DF4-FFEC5B85EFBE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48">
            <a:extLst>
              <a:ext uri="{FF2B5EF4-FFF2-40B4-BE49-F238E27FC236}">
                <a16:creationId xmlns:a16="http://schemas.microsoft.com/office/drawing/2014/main" id="{B43C90B0-AD49-4825-8095-D028BACA7B0D}"/>
              </a:ext>
            </a:extLst>
          </p:cNvPr>
          <p:cNvSpPr txBox="1"/>
          <p:nvPr/>
        </p:nvSpPr>
        <p:spPr>
          <a:xfrm>
            <a:off x="6693712" y="4142495"/>
            <a:ext cx="2289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TRYGG I POSITIV MILJÖ</a:t>
            </a:r>
            <a:endParaRPr lang="en-US" sz="1200" b="1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0" name="TextBox 50">
            <a:extLst>
              <a:ext uri="{FF2B5EF4-FFF2-40B4-BE49-F238E27FC236}">
                <a16:creationId xmlns:a16="http://schemas.microsoft.com/office/drawing/2014/main" id="{4E146A83-5DB9-4383-ADEE-113AAB6D901B}"/>
              </a:ext>
            </a:extLst>
          </p:cNvPr>
          <p:cNvSpPr txBox="1"/>
          <p:nvPr/>
        </p:nvSpPr>
        <p:spPr>
          <a:xfrm>
            <a:off x="6622462" y="3830746"/>
            <a:ext cx="228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TILLHÖRIGHET</a:t>
            </a:r>
            <a:endParaRPr lang="en-US" sz="20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111" name="Group 59">
            <a:extLst>
              <a:ext uri="{FF2B5EF4-FFF2-40B4-BE49-F238E27FC236}">
                <a16:creationId xmlns:a16="http://schemas.microsoft.com/office/drawing/2014/main" id="{E3A084E9-5DAF-4B12-A774-003E52126BE5}"/>
              </a:ext>
            </a:extLst>
          </p:cNvPr>
          <p:cNvGrpSpPr/>
          <p:nvPr/>
        </p:nvGrpSpPr>
        <p:grpSpPr>
          <a:xfrm>
            <a:off x="7203896" y="1878874"/>
            <a:ext cx="1275682" cy="1275682"/>
            <a:chOff x="3063120" y="1755914"/>
            <a:chExt cx="1275682" cy="1275682"/>
          </a:xfrm>
        </p:grpSpPr>
        <p:sp>
          <p:nvSpPr>
            <p:cNvPr id="112" name="Teardrop 60">
              <a:extLst>
                <a:ext uri="{FF2B5EF4-FFF2-40B4-BE49-F238E27FC236}">
                  <a16:creationId xmlns:a16="http://schemas.microsoft.com/office/drawing/2014/main" id="{D73C6296-6AED-4D46-834C-6DA3690FB7BE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61">
              <a:extLst>
                <a:ext uri="{FF2B5EF4-FFF2-40B4-BE49-F238E27FC236}">
                  <a16:creationId xmlns:a16="http://schemas.microsoft.com/office/drawing/2014/main" id="{99400693-A758-499E-B4DB-E42B43C986B2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4" name="Picture 62">
              <a:extLst>
                <a:ext uri="{FF2B5EF4-FFF2-40B4-BE49-F238E27FC236}">
                  <a16:creationId xmlns:a16="http://schemas.microsoft.com/office/drawing/2014/main" id="{D05CAD30-8C3B-4A19-954F-E6EB68A3E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sp>
        <p:nvSpPr>
          <p:cNvPr id="137" name="Rectangle 45">
            <a:extLst>
              <a:ext uri="{FF2B5EF4-FFF2-40B4-BE49-F238E27FC236}">
                <a16:creationId xmlns:a16="http://schemas.microsoft.com/office/drawing/2014/main" id="{FF862AB6-114D-4C6A-B849-5A11B3650265}"/>
              </a:ext>
            </a:extLst>
          </p:cNvPr>
          <p:cNvSpPr/>
          <p:nvPr/>
        </p:nvSpPr>
        <p:spPr>
          <a:xfrm>
            <a:off x="-9371569" y="-16"/>
            <a:ext cx="9923504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Freeform: Shape 96">
            <a:extLst>
              <a:ext uri="{FF2B5EF4-FFF2-40B4-BE49-F238E27FC236}">
                <a16:creationId xmlns:a16="http://schemas.microsoft.com/office/drawing/2014/main" id="{96A47C8C-7F88-484E-817B-572BEDC2BC69}"/>
              </a:ext>
            </a:extLst>
          </p:cNvPr>
          <p:cNvSpPr/>
          <p:nvPr/>
        </p:nvSpPr>
        <p:spPr>
          <a:xfrm>
            <a:off x="10737790" y="2332299"/>
            <a:ext cx="1168400" cy="2360918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TextBox 97">
            <a:extLst>
              <a:ext uri="{FF2B5EF4-FFF2-40B4-BE49-F238E27FC236}">
                <a16:creationId xmlns:a16="http://schemas.microsoft.com/office/drawing/2014/main" id="{E3DB5570-AC77-4396-9748-4183DF7C8396}"/>
              </a:ext>
            </a:extLst>
          </p:cNvPr>
          <p:cNvSpPr txBox="1"/>
          <p:nvPr/>
        </p:nvSpPr>
        <p:spPr>
          <a:xfrm rot="16200000">
            <a:off x="10615468" y="3116575"/>
            <a:ext cx="1992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0EEF0"/>
                </a:solidFill>
                <a:latin typeface="Tw Cen MT" panose="020B0602020104020603" pitchFamily="34" charset="0"/>
              </a:rPr>
              <a:t>behov</a:t>
            </a:r>
            <a:endParaRPr lang="en-US" sz="36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pic>
        <p:nvPicPr>
          <p:cNvPr id="143" name="Picture 98">
            <a:extLst>
              <a:ext uri="{FF2B5EF4-FFF2-40B4-BE49-F238E27FC236}">
                <a16:creationId xmlns:a16="http://schemas.microsoft.com/office/drawing/2014/main" id="{F6ED4041-CDD9-443D-802E-47D4387906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63933" y="3163684"/>
            <a:ext cx="530600" cy="530600"/>
          </a:xfrm>
          <a:prstGeom prst="rect">
            <a:avLst/>
          </a:prstGeom>
        </p:spPr>
      </p:pic>
      <p:sp>
        <p:nvSpPr>
          <p:cNvPr id="144" name="Freeform: Shape 72">
            <a:extLst>
              <a:ext uri="{FF2B5EF4-FFF2-40B4-BE49-F238E27FC236}">
                <a16:creationId xmlns:a16="http://schemas.microsoft.com/office/drawing/2014/main" id="{A3C6C4A9-8B6A-429B-980E-26CD0C3A573E}"/>
              </a:ext>
            </a:extLst>
          </p:cNvPr>
          <p:cNvSpPr/>
          <p:nvPr/>
        </p:nvSpPr>
        <p:spPr>
          <a:xfrm>
            <a:off x="-596286" y="2332299"/>
            <a:ext cx="1168400" cy="2360918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5" name="TextBox 73">
            <a:extLst>
              <a:ext uri="{FF2B5EF4-FFF2-40B4-BE49-F238E27FC236}">
                <a16:creationId xmlns:a16="http://schemas.microsoft.com/office/drawing/2014/main" id="{858AC381-BFD1-4A89-AE49-8ADC853A6849}"/>
              </a:ext>
            </a:extLst>
          </p:cNvPr>
          <p:cNvSpPr txBox="1"/>
          <p:nvPr/>
        </p:nvSpPr>
        <p:spPr>
          <a:xfrm rot="16200000">
            <a:off x="-702955" y="3166713"/>
            <a:ext cx="1992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 smtClean="0">
                <a:solidFill>
                  <a:srgbClr val="F0EEF0"/>
                </a:solidFill>
                <a:latin typeface="Tw Cen MT" panose="020B0602020104020603" pitchFamily="34" charset="0"/>
              </a:rPr>
              <a:t>ledarskap</a:t>
            </a:r>
            <a:endParaRPr lang="sv-SE" sz="28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pic>
        <p:nvPicPr>
          <p:cNvPr id="146" name="Picture 74">
            <a:extLst>
              <a:ext uri="{FF2B5EF4-FFF2-40B4-BE49-F238E27FC236}">
                <a16:creationId xmlns:a16="http://schemas.microsoft.com/office/drawing/2014/main" id="{9DF2E944-82FA-495B-8A5C-9BDE263553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56221" y="3182272"/>
            <a:ext cx="530600" cy="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2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3" grpId="0"/>
      <p:bldP spid="93" grpId="0"/>
      <p:bldP spid="100" grpId="0"/>
      <p:bldP spid="109" grpId="0"/>
      <p:bldP spid="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2255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miljö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597276" y="1732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357329" y="3237424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event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932555" y="5378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51167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motivation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990CE96C-B0E8-49CB-B717-EBFFECB6602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2163458" y="0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3DB5570-AC77-4396-9748-4183DF7C8396}"/>
                </a:ext>
              </a:extLst>
            </p:cNvPr>
            <p:cNvSpPr txBox="1"/>
            <p:nvPr/>
          </p:nvSpPr>
          <p:spPr>
            <a:xfrm rot="16200000">
              <a:off x="8746453" y="322038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teams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285243" y="-5378"/>
            <a:ext cx="11860720" cy="6858000"/>
            <a:chOff x="-2449883" y="-1"/>
            <a:chExt cx="11860720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-2449883" y="-1"/>
              <a:ext cx="118607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AC381-BFD1-4A89-AE49-8ADC853A6849}"/>
                </a:ext>
              </a:extLst>
            </p:cNvPr>
            <p:cNvSpPr txBox="1"/>
            <p:nvPr/>
          </p:nvSpPr>
          <p:spPr>
            <a:xfrm rot="16200000">
              <a:off x="8091629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ledarskap</a:t>
              </a:r>
              <a:endParaRPr lang="sv-SE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9246885" y="-12701"/>
            <a:ext cx="9924649" cy="6858000"/>
            <a:chOff x="-9336129" y="64250"/>
            <a:chExt cx="9924649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9336129" y="64250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9880" y="241306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feedback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9602628" y="-1"/>
            <a:ext cx="9927504" cy="6858000"/>
            <a:chOff x="-9337032" y="-1"/>
            <a:chExt cx="9927504" cy="6858000"/>
          </a:xfrm>
        </p:grpSpPr>
        <p:sp>
          <p:nvSpPr>
            <p:cNvPr id="66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idrott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9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" name="Grupp 6"/>
          <p:cNvGrpSpPr/>
          <p:nvPr/>
        </p:nvGrpSpPr>
        <p:grpSpPr>
          <a:xfrm>
            <a:off x="4183618" y="2274853"/>
            <a:ext cx="6978770" cy="2432168"/>
            <a:chOff x="2264342" y="2049527"/>
            <a:chExt cx="6978770" cy="2432168"/>
          </a:xfrm>
        </p:grpSpPr>
        <p:sp>
          <p:nvSpPr>
            <p:cNvPr id="6" name="textruta 5"/>
            <p:cNvSpPr txBox="1"/>
            <p:nvPr/>
          </p:nvSpPr>
          <p:spPr>
            <a:xfrm>
              <a:off x="2264342" y="2049527"/>
              <a:ext cx="69787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</a:rPr>
                <a:t>SKAPA DRÖMMAR</a:t>
              </a:r>
            </a:p>
            <a:p>
              <a:endParaRPr lang="sv-SE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5" name="textruta 84"/>
            <p:cNvSpPr txBox="1"/>
            <p:nvPr/>
          </p:nvSpPr>
          <p:spPr>
            <a:xfrm>
              <a:off x="2264342" y="2463834"/>
              <a:ext cx="6978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 SKA ALDRIG VARA DERAS SISTA TRÄNARE</a:t>
              </a:r>
              <a:endParaRPr lang="sv-SE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6" name="textruta 85"/>
            <p:cNvSpPr txBox="1"/>
            <p:nvPr/>
          </p:nvSpPr>
          <p:spPr>
            <a:xfrm>
              <a:off x="2264342" y="2878141"/>
              <a:ext cx="6978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HJÄLPA INDIVIDEN ATT STRÄVA / NÅ DERAS MÅL</a:t>
              </a:r>
              <a:endParaRPr lang="sv-SE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7" name="textruta 86"/>
            <p:cNvSpPr txBox="1"/>
            <p:nvPr/>
          </p:nvSpPr>
          <p:spPr>
            <a:xfrm>
              <a:off x="2264342" y="3292448"/>
              <a:ext cx="6978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UTMANA OCH UPPMUNTRA</a:t>
              </a:r>
              <a:endParaRPr lang="sv-SE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8" name="textruta 87"/>
            <p:cNvSpPr txBox="1"/>
            <p:nvPr/>
          </p:nvSpPr>
          <p:spPr>
            <a:xfrm>
              <a:off x="2264342" y="3706755"/>
              <a:ext cx="6978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</a:rPr>
                <a:t>POSITIV MILJÖ - GRUPPSAMMANHÅLLNING</a:t>
              </a:r>
              <a:endParaRPr lang="sv-SE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4" name="textruta 93"/>
            <p:cNvSpPr txBox="1"/>
            <p:nvPr/>
          </p:nvSpPr>
          <p:spPr>
            <a:xfrm>
              <a:off x="2264342" y="4112363"/>
              <a:ext cx="6978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</a:rPr>
                <a:t>UPPMUNTRA KREATIVITET</a:t>
              </a:r>
              <a:endParaRPr lang="sv-SE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89" name="Grupp 88"/>
          <p:cNvGrpSpPr/>
          <p:nvPr/>
        </p:nvGrpSpPr>
        <p:grpSpPr>
          <a:xfrm>
            <a:off x="2111218" y="2067204"/>
            <a:ext cx="1800000" cy="1800000"/>
            <a:chOff x="1271347" y="1762533"/>
            <a:chExt cx="1905000" cy="1843241"/>
          </a:xfrm>
        </p:grpSpPr>
        <p:sp>
          <p:nvSpPr>
            <p:cNvPr id="90" name="Ellips 89"/>
            <p:cNvSpPr/>
            <p:nvPr/>
          </p:nvSpPr>
          <p:spPr>
            <a:xfrm>
              <a:off x="1271347" y="1762533"/>
              <a:ext cx="1905000" cy="1843241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91" name="Grupp 90"/>
            <p:cNvGrpSpPr/>
            <p:nvPr/>
          </p:nvGrpSpPr>
          <p:grpSpPr>
            <a:xfrm>
              <a:off x="1503847" y="1964153"/>
              <a:ext cx="1440000" cy="1440000"/>
              <a:chOff x="1766959" y="4121687"/>
              <a:chExt cx="1440000" cy="1440000"/>
            </a:xfrm>
          </p:grpSpPr>
          <p:sp>
            <p:nvSpPr>
              <p:cNvPr id="92" name="Oval 33">
                <a:extLst>
                  <a:ext uri="{FF2B5EF4-FFF2-40B4-BE49-F238E27FC236}">
                    <a16:creationId xmlns:a16="http://schemas.microsoft.com/office/drawing/2014/main" id="{D8F611D4-4DB1-43B5-AE6D-359399872DBD}"/>
                  </a:ext>
                </a:extLst>
              </p:cNvPr>
              <p:cNvSpPr/>
              <p:nvPr/>
            </p:nvSpPr>
            <p:spPr>
              <a:xfrm>
                <a:off x="1766959" y="4121687"/>
                <a:ext cx="1440000" cy="1440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3" name="Bildobjekt 9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6922" y="4331879"/>
                <a:ext cx="900000" cy="900000"/>
              </a:xfrm>
              <a:prstGeom prst="rect">
                <a:avLst/>
              </a:prstGeom>
            </p:spPr>
          </p:pic>
        </p:grpSp>
      </p:grpSp>
      <p:sp>
        <p:nvSpPr>
          <p:cNvPr id="8" name="textruta 7"/>
          <p:cNvSpPr txBox="1"/>
          <p:nvPr/>
        </p:nvSpPr>
        <p:spPr>
          <a:xfrm>
            <a:off x="3464577" y="1531283"/>
            <a:ext cx="565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rgbClr val="595959"/>
                </a:solidFill>
                <a:latin typeface="Tw Cen MT" panose="020B0602020104020603" pitchFamily="34" charset="0"/>
              </a:rPr>
              <a:t>HUR</a:t>
            </a:r>
            <a:r>
              <a:rPr lang="sv-SE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sv-SE" sz="2800" dirty="0" smtClean="0">
                <a:solidFill>
                  <a:srgbClr val="595959"/>
                </a:solidFill>
                <a:latin typeface="Tw Cen MT" panose="020B0602020104020603" pitchFamily="34" charset="0"/>
              </a:rPr>
              <a:t>DEFINERAR DU DITT LEDARSKAP?</a:t>
            </a:r>
            <a:endParaRPr lang="sv-SE" sz="2800" dirty="0">
              <a:solidFill>
                <a:srgbClr val="595959"/>
              </a:solidFill>
              <a:latin typeface="Tw Cen MT" panose="020B0602020104020603" pitchFamily="34" charset="0"/>
            </a:endParaRPr>
          </a:p>
        </p:txBody>
      </p:sp>
      <p:sp>
        <p:nvSpPr>
          <p:cNvPr id="81" name="textruta 80"/>
          <p:cNvSpPr txBox="1"/>
          <p:nvPr/>
        </p:nvSpPr>
        <p:spPr>
          <a:xfrm>
            <a:off x="2800083" y="5002308"/>
            <a:ext cx="770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VEM + VARFÖR = HUR + VAD</a:t>
            </a:r>
            <a:endParaRPr lang="sv-SE" sz="40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37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YMCA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655715" y="-2"/>
            <a:ext cx="11461567" cy="6858000"/>
            <a:chOff x="213096" y="0"/>
            <a:chExt cx="11461567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355455" y="3189607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event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2037173" y="-4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objectives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2305589" y="0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3DB5570-AC77-4396-9748-4183DF7C8396}"/>
                </a:ext>
              </a:extLst>
            </p:cNvPr>
            <p:cNvSpPr txBox="1"/>
            <p:nvPr/>
          </p:nvSpPr>
          <p:spPr>
            <a:xfrm rot="16200000">
              <a:off x="8746453" y="3189610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teams</a:t>
              </a: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85132" y="-8"/>
            <a:ext cx="11860720" cy="6858000"/>
            <a:chOff x="-2449883" y="-1"/>
            <a:chExt cx="11860720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-2449883" y="-1"/>
              <a:ext cx="118607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AC381-BFD1-4A89-AE49-8ADC853A6849}"/>
                </a:ext>
              </a:extLst>
            </p:cNvPr>
            <p:cNvSpPr txBox="1"/>
            <p:nvPr/>
          </p:nvSpPr>
          <p:spPr>
            <a:xfrm rot="16200000">
              <a:off x="8091629" y="318960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budget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464124" y="0"/>
            <a:ext cx="11335017" cy="6858000"/>
            <a:chOff x="-10744545" y="-1"/>
            <a:chExt cx="11335017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10744545" y="-1"/>
              <a:ext cx="1133101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feedback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36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9427952" y="-16"/>
            <a:ext cx="9927504" cy="6858000"/>
            <a:chOff x="-9337032" y="-1"/>
            <a:chExt cx="9927504" cy="6858000"/>
          </a:xfrm>
        </p:grpSpPr>
        <p:sp>
          <p:nvSpPr>
            <p:cNvPr id="137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3826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idrott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140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" name="textruta 2"/>
          <p:cNvSpPr txBox="1"/>
          <p:nvPr/>
        </p:nvSpPr>
        <p:spPr>
          <a:xfrm>
            <a:off x="3669844" y="1662002"/>
            <a:ext cx="456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BETEENDE ÄR SPECIFIKA</a:t>
            </a:r>
            <a:endParaRPr lang="sv-SE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5" name="textruta 144"/>
          <p:cNvSpPr txBox="1"/>
          <p:nvPr/>
        </p:nvSpPr>
        <p:spPr>
          <a:xfrm>
            <a:off x="2381569" y="2746852"/>
            <a:ext cx="647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anose="020B0602020104020603" pitchFamily="34" charset="0"/>
              </a:rPr>
              <a:t>DET VIKTIGA ÄR VAD EN SPELAR GÖR INTE VAD DEN ÄR</a:t>
            </a:r>
          </a:p>
        </p:txBody>
      </p:sp>
      <p:sp>
        <p:nvSpPr>
          <p:cNvPr id="146" name="textruta 145"/>
          <p:cNvSpPr txBox="1"/>
          <p:nvPr/>
        </p:nvSpPr>
        <p:spPr>
          <a:xfrm>
            <a:off x="2396906" y="3677814"/>
            <a:ext cx="6470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EGENSKAP</a:t>
            </a:r>
            <a:r>
              <a:rPr lang="sv-SE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anose="020B0602020104020603" pitchFamily="34" charset="0"/>
              </a:rPr>
              <a:t> – HUR VI ÄR</a:t>
            </a:r>
          </a:p>
          <a:p>
            <a:r>
              <a:rPr lang="sv-S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BETEENDE</a:t>
            </a:r>
            <a:r>
              <a:rPr lang="sv-SE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anose="020B0602020104020603" pitchFamily="34" charset="0"/>
              </a:rPr>
              <a:t> – VAD NÅGON GÖR</a:t>
            </a:r>
          </a:p>
        </p:txBody>
      </p:sp>
    </p:spTree>
    <p:extLst>
      <p:ext uri="{BB962C8B-B14F-4D97-AF65-F5344CB8AC3E}">
        <p14:creationId xmlns:p14="http://schemas.microsoft.com/office/powerpoint/2010/main" val="2259603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YMCA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655715" y="-2"/>
            <a:ext cx="11461567" cy="6858000"/>
            <a:chOff x="213096" y="0"/>
            <a:chExt cx="11461567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355455" y="3189607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event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2037173" y="-4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objectives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2305589" y="0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3DB5570-AC77-4396-9748-4183DF7C8396}"/>
                </a:ext>
              </a:extLst>
            </p:cNvPr>
            <p:cNvSpPr txBox="1"/>
            <p:nvPr/>
          </p:nvSpPr>
          <p:spPr>
            <a:xfrm rot="16200000">
              <a:off x="8746453" y="3189610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teams</a:t>
              </a: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85132" y="-8"/>
            <a:ext cx="11860720" cy="6858000"/>
            <a:chOff x="-2449883" y="-1"/>
            <a:chExt cx="11860720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-2449883" y="-1"/>
              <a:ext cx="118607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AC381-BFD1-4A89-AE49-8ADC853A6849}"/>
                </a:ext>
              </a:extLst>
            </p:cNvPr>
            <p:cNvSpPr txBox="1"/>
            <p:nvPr/>
          </p:nvSpPr>
          <p:spPr>
            <a:xfrm rot="16200000">
              <a:off x="8091629" y="318960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budget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464124" y="0"/>
            <a:ext cx="11335017" cy="6858000"/>
            <a:chOff x="-10744545" y="-1"/>
            <a:chExt cx="11335017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10744545" y="-1"/>
              <a:ext cx="1133101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feedback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36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9479995" y="0"/>
            <a:ext cx="9927504" cy="6858000"/>
            <a:chOff x="-9337032" y="-1"/>
            <a:chExt cx="9927504" cy="6858000"/>
          </a:xfrm>
        </p:grpSpPr>
        <p:sp>
          <p:nvSpPr>
            <p:cNvPr id="137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3826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idrott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140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2" name="Rektangel 1"/>
          <p:cNvSpPr/>
          <p:nvPr/>
        </p:nvSpPr>
        <p:spPr>
          <a:xfrm>
            <a:off x="2187007" y="1173346"/>
            <a:ext cx="785520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2477" indent="-235233">
              <a:spcBef>
                <a:spcPct val="0"/>
              </a:spcBef>
              <a:buClr>
                <a:srgbClr val="292C1F"/>
              </a:buClr>
              <a:buSzPct val="125000"/>
              <a:buFont typeface="Optima" charset="0"/>
              <a:buChar char="•"/>
              <a:defRPr/>
            </a:pP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Spelaren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gör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mål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...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/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                                                                                                         </a:t>
            </a:r>
          </a:p>
          <a:p>
            <a:pPr marL="127244" indent="0">
              <a:spcBef>
                <a:spcPct val="0"/>
              </a:spcBef>
              <a:buClr>
                <a:srgbClr val="292C1F"/>
              </a:buClr>
              <a:buSzPct val="125000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Tränaren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säger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...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”bra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gjort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! du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är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riktig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målgörare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.” (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spelaren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”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är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”) </a:t>
            </a:r>
          </a:p>
          <a:p>
            <a:pPr marL="362477" indent="-235233">
              <a:spcBef>
                <a:spcPts val="633"/>
              </a:spcBef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ヒラギノ角ゴ ProN W3" charset="0"/>
              <a:cs typeface="ヒラギノ角ゴ ProN W3" charset="0"/>
            </a:endParaRPr>
          </a:p>
          <a:p>
            <a:pPr marL="362477" indent="-235233">
              <a:spcBef>
                <a:spcPts val="633"/>
              </a:spcBef>
              <a:buNone/>
              <a:defRPr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Vad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har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spelaren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fått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feedback om?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</a:b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skillnad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på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detta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...?</a:t>
            </a:r>
          </a:p>
          <a:p>
            <a:pPr marL="362477" indent="-235233">
              <a:spcBef>
                <a:spcPts val="633"/>
              </a:spcBef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ヒラギノ角ゴ ProN W3" charset="0"/>
              <a:cs typeface="ヒラギノ角ゴ ProN W3" charset="0"/>
            </a:endParaRPr>
          </a:p>
          <a:p>
            <a:pPr marL="362477" indent="-235233">
              <a:spcBef>
                <a:spcPts val="633"/>
              </a:spcBef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”Bra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gjort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! du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sprider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ut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planen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ser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dig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omkring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och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attackerar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gapet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med fart och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kraft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. Sedan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avslutar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du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högt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på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plankan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ヒラギノ角ゴ ProN W3" charset="0"/>
                <a:cs typeface="ヒラギノ角ゴ ProN W3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6583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YMCA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655715" y="-2"/>
            <a:ext cx="11461567" cy="6858000"/>
            <a:chOff x="213096" y="0"/>
            <a:chExt cx="11461567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355455" y="3189607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event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2037173" y="-4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objectives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2264086" y="-6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3DB5570-AC77-4396-9748-4183DF7C8396}"/>
                </a:ext>
              </a:extLst>
            </p:cNvPr>
            <p:cNvSpPr txBox="1"/>
            <p:nvPr/>
          </p:nvSpPr>
          <p:spPr>
            <a:xfrm rot="16200000">
              <a:off x="8746453" y="3189610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teams</a:t>
              </a: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165662" y="-8"/>
            <a:ext cx="11860720" cy="6858000"/>
            <a:chOff x="-2449883" y="-1"/>
            <a:chExt cx="11860720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-2449883" y="-1"/>
              <a:ext cx="118607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AC381-BFD1-4A89-AE49-8ADC853A6849}"/>
                </a:ext>
              </a:extLst>
            </p:cNvPr>
            <p:cNvSpPr txBox="1"/>
            <p:nvPr/>
          </p:nvSpPr>
          <p:spPr>
            <a:xfrm rot="16200000">
              <a:off x="8091629" y="318960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services</a:t>
              </a: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246124" y="-16"/>
            <a:ext cx="11335017" cy="6858000"/>
            <a:chOff x="-10744545" y="-1"/>
            <a:chExt cx="11335017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10744545" y="-1"/>
              <a:ext cx="1133101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plan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3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86039" y="0"/>
            <a:ext cx="11335017" cy="6858000"/>
            <a:chOff x="-10744545" y="-1"/>
            <a:chExt cx="11335017" cy="6858000"/>
          </a:xfrm>
        </p:grpSpPr>
        <p:sp>
          <p:nvSpPr>
            <p:cNvPr id="13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10744545" y="-1"/>
              <a:ext cx="1133101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idrott</a:t>
              </a:r>
              <a:endParaRPr lang="en-US" sz="32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14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" name="textruta 2"/>
          <p:cNvSpPr txBox="1"/>
          <p:nvPr/>
        </p:nvSpPr>
        <p:spPr>
          <a:xfrm>
            <a:off x="3784230" y="2785793"/>
            <a:ext cx="5439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HUR SKA VI IDROTTA / TRÄNA?</a:t>
            </a: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1787227" y="2708802"/>
            <a:ext cx="1800000" cy="1800000"/>
            <a:chOff x="1750715" y="2591137"/>
            <a:chExt cx="1905000" cy="1843241"/>
          </a:xfrm>
        </p:grpSpPr>
        <p:grpSp>
          <p:nvGrpSpPr>
            <p:cNvPr id="69" name="Grupp 68"/>
            <p:cNvGrpSpPr/>
            <p:nvPr/>
          </p:nvGrpSpPr>
          <p:grpSpPr>
            <a:xfrm>
              <a:off x="1750715" y="2591137"/>
              <a:ext cx="1905000" cy="1843241"/>
              <a:chOff x="1271347" y="1762533"/>
              <a:chExt cx="1905000" cy="1843241"/>
            </a:xfrm>
          </p:grpSpPr>
          <p:sp>
            <p:nvSpPr>
              <p:cNvPr id="70" name="Ellips 69"/>
              <p:cNvSpPr/>
              <p:nvPr/>
            </p:nvSpPr>
            <p:spPr>
              <a:xfrm>
                <a:off x="1271347" y="1762533"/>
                <a:ext cx="1905000" cy="1843241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2" name="Oval 33">
                <a:extLst>
                  <a:ext uri="{FF2B5EF4-FFF2-40B4-BE49-F238E27FC236}">
                    <a16:creationId xmlns:a16="http://schemas.microsoft.com/office/drawing/2014/main" id="{D8F611D4-4DB1-43B5-AE6D-359399872DBD}"/>
                  </a:ext>
                </a:extLst>
              </p:cNvPr>
              <p:cNvSpPr/>
              <p:nvPr/>
            </p:nvSpPr>
            <p:spPr>
              <a:xfrm>
                <a:off x="1511042" y="1964153"/>
                <a:ext cx="1440000" cy="1440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7768" y="2917262"/>
              <a:ext cx="1190990" cy="1190990"/>
            </a:xfrm>
            <a:prstGeom prst="rect">
              <a:avLst/>
            </a:prstGeom>
          </p:spPr>
        </p:pic>
      </p:grpSp>
      <p:sp>
        <p:nvSpPr>
          <p:cNvPr id="9" name="textruta 8"/>
          <p:cNvSpPr txBox="1"/>
          <p:nvPr/>
        </p:nvSpPr>
        <p:spPr>
          <a:xfrm>
            <a:off x="3941047" y="3428984"/>
            <a:ext cx="3492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LEKAR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SPELA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ROLIGT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MYCKET FART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ORGANISERAD KAOS</a:t>
            </a:r>
            <a:endParaRPr lang="sv-SE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35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B7ED197DFFAC84891DAF690198F861F" ma:contentTypeVersion="10" ma:contentTypeDescription="Skapa ett nytt dokument." ma:contentTypeScope="" ma:versionID="3db45b902b9066dbc0554fe12e9b9bf1">
  <xsd:schema xmlns:xsd="http://www.w3.org/2001/XMLSchema" xmlns:xs="http://www.w3.org/2001/XMLSchema" xmlns:p="http://schemas.microsoft.com/office/2006/metadata/properties" xmlns:ns3="fe71e35d-be6e-4f7e-8651-217438876892" xmlns:ns4="4c173a94-7e41-4aeb-99ed-c6d9fe00b3e6" targetNamespace="http://schemas.microsoft.com/office/2006/metadata/properties" ma:root="true" ma:fieldsID="6185a62e3a0900ecabb27643d19a9104" ns3:_="" ns4:_="">
    <xsd:import namespace="fe71e35d-be6e-4f7e-8651-217438876892"/>
    <xsd:import namespace="4c173a94-7e41-4aeb-99ed-c6d9fe00b3e6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1e35d-be6e-4f7e-8651-217438876892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73a94-7e41-4aeb-99ed-c6d9fe00b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D8D40B-4378-4AD6-9233-7BD8EC02BF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1e35d-be6e-4f7e-8651-217438876892"/>
    <ds:schemaRef ds:uri="4c173a94-7e41-4aeb-99ed-c6d9fe00b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123846-2B8D-4EC5-89BD-F4E815B035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0FD693-9254-4A94-8297-1DE35A716FA7}">
  <ds:schemaRefs>
    <ds:schemaRef ds:uri="http://schemas.microsoft.com/office/2006/metadata/properties"/>
    <ds:schemaRef ds:uri="http://schemas.microsoft.com/office/2006/documentManagement/types"/>
    <ds:schemaRef ds:uri="4c173a94-7e41-4aeb-99ed-c6d9fe00b3e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fe71e35d-be6e-4f7e-8651-21743887689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5169</TotalTime>
  <Words>190</Words>
  <Application>Microsoft Office PowerPoint</Application>
  <PresentationFormat>Bredbild</PresentationFormat>
  <Paragraphs>119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Optima</vt:lpstr>
      <vt:lpstr>Tw Cen MT</vt:lpstr>
      <vt:lpstr>ヒラギノ角ゴ ProN W3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Andrew Pleick</dc:creator>
  <cp:lastModifiedBy>andrew pleick</cp:lastModifiedBy>
  <cp:revision>70</cp:revision>
  <dcterms:created xsi:type="dcterms:W3CDTF">2018-08-20T11:25:36Z</dcterms:created>
  <dcterms:modified xsi:type="dcterms:W3CDTF">2019-11-20T10:26:13Z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0x0101001B7ED197DFFAC84891DAF690198F861F</vt:lpwstr>
  </property>
</Properties>
</file>